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63" r:id="rId4"/>
  </p:sldMasterIdLst>
  <p:notesMasterIdLst>
    <p:notesMasterId r:id="rId13"/>
  </p:notesMasterIdLst>
  <p:handoutMasterIdLst>
    <p:handoutMasterId r:id="rId14"/>
  </p:handoutMasterIdLst>
  <p:sldIdLst>
    <p:sldId id="335" r:id="rId5"/>
    <p:sldId id="336" r:id="rId6"/>
    <p:sldId id="339" r:id="rId7"/>
    <p:sldId id="341" r:id="rId8"/>
    <p:sldId id="342" r:id="rId9"/>
    <p:sldId id="343" r:id="rId10"/>
    <p:sldId id="345" r:id="rId11"/>
    <p:sldId id="34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8534" autoAdjust="0"/>
  </p:normalViewPr>
  <p:slideViewPr>
    <p:cSldViewPr snapToGrid="0">
      <p:cViewPr varScale="1">
        <p:scale>
          <a:sx n="63" d="100"/>
          <a:sy n="63" d="100"/>
        </p:scale>
        <p:origin x="282" y="66"/>
      </p:cViewPr>
      <p:guideLst>
        <p:guide pos="6504"/>
        <p:guide orient="horz" pos="3696"/>
        <p:guide orient="horz" pos="196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ata3.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_rels/data4.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sv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 Id="rId14" Type="http://schemas.openxmlformats.org/officeDocument/2006/relationships/image" Target="../media/image5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_rels/drawing4.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sv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 Id="rId14" Type="http://schemas.openxmlformats.org/officeDocument/2006/relationships/image" Target="../media/image5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FAC98A99-D08E-45B6-A4CB-EE2490291D4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94C410E-DF41-4872-B309-AB3E3E00FC27}">
      <dgm:prSet/>
      <dgm:spPr/>
      <dgm:t>
        <a:bodyPr/>
        <a:lstStyle/>
        <a:p>
          <a:pPr>
            <a:lnSpc>
              <a:spcPct val="100000"/>
            </a:lnSpc>
          </a:pPr>
          <a:r>
            <a:rPr lang="en-GB"/>
            <a:t>The Coronavirus outbreak in 2019 (COVID-19) disrupted economies worldwide (Allan et al., 2021). </a:t>
          </a:r>
          <a:endParaRPr lang="en-US"/>
        </a:p>
      </dgm:t>
    </dgm:pt>
    <dgm:pt modelId="{60C7CDAB-7EA9-4318-AA54-737B09B7A965}" type="parTrans" cxnId="{9E3AADC4-B218-4DB1-A975-DA2FB8DC43BA}">
      <dgm:prSet/>
      <dgm:spPr/>
      <dgm:t>
        <a:bodyPr/>
        <a:lstStyle/>
        <a:p>
          <a:endParaRPr lang="en-US"/>
        </a:p>
      </dgm:t>
    </dgm:pt>
    <dgm:pt modelId="{83A0E8C7-8B5D-4718-8957-F8C445223B95}" type="sibTrans" cxnId="{9E3AADC4-B218-4DB1-A975-DA2FB8DC43BA}">
      <dgm:prSet/>
      <dgm:spPr/>
      <dgm:t>
        <a:bodyPr/>
        <a:lstStyle/>
        <a:p>
          <a:endParaRPr lang="en-US"/>
        </a:p>
      </dgm:t>
    </dgm:pt>
    <dgm:pt modelId="{D738CAEC-FD6B-4BFA-8FE1-9F76A7BE8244}">
      <dgm:prSet/>
      <dgm:spPr/>
      <dgm:t>
        <a:bodyPr/>
        <a:lstStyle/>
        <a:p>
          <a:pPr>
            <a:lnSpc>
              <a:spcPct val="100000"/>
            </a:lnSpc>
          </a:pPr>
          <a:r>
            <a:rPr lang="en-GB"/>
            <a:t>Aggregate spending plummeted, consumption patterns shifted (Wen et al., 2022). </a:t>
          </a:r>
          <a:endParaRPr lang="en-US"/>
        </a:p>
      </dgm:t>
    </dgm:pt>
    <dgm:pt modelId="{DDB25BD8-3078-4883-BB65-D61994D194F7}" type="parTrans" cxnId="{1BEC47DE-F7C3-4240-A1EE-6FBAD304C61F}">
      <dgm:prSet/>
      <dgm:spPr/>
      <dgm:t>
        <a:bodyPr/>
        <a:lstStyle/>
        <a:p>
          <a:endParaRPr lang="en-US"/>
        </a:p>
      </dgm:t>
    </dgm:pt>
    <dgm:pt modelId="{5F9BB485-1757-43D6-B928-DC6FF1AF2052}" type="sibTrans" cxnId="{1BEC47DE-F7C3-4240-A1EE-6FBAD304C61F}">
      <dgm:prSet/>
      <dgm:spPr/>
      <dgm:t>
        <a:bodyPr/>
        <a:lstStyle/>
        <a:p>
          <a:endParaRPr lang="en-US"/>
        </a:p>
      </dgm:t>
    </dgm:pt>
    <dgm:pt modelId="{557838D5-5070-450D-B473-677433AB2DE9}">
      <dgm:prSet/>
      <dgm:spPr/>
      <dgm:t>
        <a:bodyPr/>
        <a:lstStyle/>
        <a:p>
          <a:pPr>
            <a:lnSpc>
              <a:spcPct val="100000"/>
            </a:lnSpc>
          </a:pPr>
          <a:r>
            <a:rPr lang="en-GB"/>
            <a:t>COVID-19 affected the price and volume of retail, office, and industrial properties. </a:t>
          </a:r>
          <a:endParaRPr lang="en-US"/>
        </a:p>
      </dgm:t>
    </dgm:pt>
    <dgm:pt modelId="{B564D4EA-8205-42DB-A3F5-C3873B04C1B3}" type="parTrans" cxnId="{677C3FA6-E4FC-4113-A61A-FFF2C474E616}">
      <dgm:prSet/>
      <dgm:spPr/>
      <dgm:t>
        <a:bodyPr/>
        <a:lstStyle/>
        <a:p>
          <a:endParaRPr lang="en-US"/>
        </a:p>
      </dgm:t>
    </dgm:pt>
    <dgm:pt modelId="{8774D0BD-CD0D-4493-B1EF-451A1A1D341E}" type="sibTrans" cxnId="{677C3FA6-E4FC-4113-A61A-FFF2C474E616}">
      <dgm:prSet/>
      <dgm:spPr/>
      <dgm:t>
        <a:bodyPr/>
        <a:lstStyle/>
        <a:p>
          <a:endParaRPr lang="en-US"/>
        </a:p>
      </dgm:t>
    </dgm:pt>
    <dgm:pt modelId="{324943E0-6993-4841-BDEC-2785EC287645}">
      <dgm:prSet/>
      <dgm:spPr/>
      <dgm:t>
        <a:bodyPr/>
        <a:lstStyle/>
        <a:p>
          <a:pPr>
            <a:lnSpc>
              <a:spcPct val="100000"/>
            </a:lnSpc>
          </a:pPr>
          <a:r>
            <a:rPr lang="en-GB"/>
            <a:t>Different studies have not explored the commercial segment and transformative effects.</a:t>
          </a:r>
          <a:endParaRPr lang="en-US"/>
        </a:p>
      </dgm:t>
    </dgm:pt>
    <dgm:pt modelId="{1461A072-0BD3-4316-B4D2-83778CCEA3AD}" type="parTrans" cxnId="{5E53E861-A468-49AA-A495-50FF39257036}">
      <dgm:prSet/>
      <dgm:spPr/>
      <dgm:t>
        <a:bodyPr/>
        <a:lstStyle/>
        <a:p>
          <a:endParaRPr lang="en-US"/>
        </a:p>
      </dgm:t>
    </dgm:pt>
    <dgm:pt modelId="{3D3945B7-3F4A-4ADE-A6D8-19B12F6C4FDF}" type="sibTrans" cxnId="{5E53E861-A468-49AA-A495-50FF39257036}">
      <dgm:prSet/>
      <dgm:spPr/>
      <dgm:t>
        <a:bodyPr/>
        <a:lstStyle/>
        <a:p>
          <a:endParaRPr lang="en-US"/>
        </a:p>
      </dgm:t>
    </dgm:pt>
    <dgm:pt modelId="{009D1FD1-6170-43C2-9705-6044F59A20AF}" type="pres">
      <dgm:prSet presAssocID="{FAC98A99-D08E-45B6-A4CB-EE2490291D48}" presName="root" presStyleCnt="0">
        <dgm:presLayoutVars>
          <dgm:dir/>
          <dgm:resizeHandles val="exact"/>
        </dgm:presLayoutVars>
      </dgm:prSet>
      <dgm:spPr/>
    </dgm:pt>
    <dgm:pt modelId="{9DD0F39C-D905-466F-8DC5-E62F5B74504C}" type="pres">
      <dgm:prSet presAssocID="{A94C410E-DF41-4872-B309-AB3E3E00FC27}" presName="compNode" presStyleCnt="0"/>
      <dgm:spPr/>
    </dgm:pt>
    <dgm:pt modelId="{B755E25C-2DA3-4F8C-928B-FF21A4403DF9}" type="pres">
      <dgm:prSet presAssocID="{A94C410E-DF41-4872-B309-AB3E3E00FC27}" presName="bgRect" presStyleLbl="bgShp" presStyleIdx="0" presStyleCnt="4"/>
      <dgm:spPr/>
    </dgm:pt>
    <dgm:pt modelId="{8DEF951A-137A-434D-A233-AADF03799702}" type="pres">
      <dgm:prSet presAssocID="{A94C410E-DF41-4872-B309-AB3E3E00FC2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rt Organ"/>
        </a:ext>
      </dgm:extLst>
    </dgm:pt>
    <dgm:pt modelId="{B9715CF1-7FEC-492F-9492-1B0EAF9BF1AE}" type="pres">
      <dgm:prSet presAssocID="{A94C410E-DF41-4872-B309-AB3E3E00FC27}" presName="spaceRect" presStyleCnt="0"/>
      <dgm:spPr/>
    </dgm:pt>
    <dgm:pt modelId="{BD4503BD-E242-48C9-8260-6BDBEC6B64FF}" type="pres">
      <dgm:prSet presAssocID="{A94C410E-DF41-4872-B309-AB3E3E00FC27}" presName="parTx" presStyleLbl="revTx" presStyleIdx="0" presStyleCnt="4">
        <dgm:presLayoutVars>
          <dgm:chMax val="0"/>
          <dgm:chPref val="0"/>
        </dgm:presLayoutVars>
      </dgm:prSet>
      <dgm:spPr/>
    </dgm:pt>
    <dgm:pt modelId="{665E8E82-2FDE-40C8-AD05-EFA31C7E0349}" type="pres">
      <dgm:prSet presAssocID="{83A0E8C7-8B5D-4718-8957-F8C445223B95}" presName="sibTrans" presStyleCnt="0"/>
      <dgm:spPr/>
    </dgm:pt>
    <dgm:pt modelId="{F505A23D-1D0C-41ED-97C4-7438493C0B34}" type="pres">
      <dgm:prSet presAssocID="{D738CAEC-FD6B-4BFA-8FE1-9F76A7BE8244}" presName="compNode" presStyleCnt="0"/>
      <dgm:spPr/>
    </dgm:pt>
    <dgm:pt modelId="{47C78350-60DA-4B41-AFF7-1557ABB6C05F}" type="pres">
      <dgm:prSet presAssocID="{D738CAEC-FD6B-4BFA-8FE1-9F76A7BE8244}" presName="bgRect" presStyleLbl="bgShp" presStyleIdx="1" presStyleCnt="4"/>
      <dgm:spPr/>
    </dgm:pt>
    <dgm:pt modelId="{5538C6E8-B706-45A3-B2C5-E9548D81DC76}" type="pres">
      <dgm:prSet presAssocID="{D738CAEC-FD6B-4BFA-8FE1-9F76A7BE824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arvest Basket"/>
        </a:ext>
      </dgm:extLst>
    </dgm:pt>
    <dgm:pt modelId="{A35786FD-61D7-4281-BA3E-8A6324615C06}" type="pres">
      <dgm:prSet presAssocID="{D738CAEC-FD6B-4BFA-8FE1-9F76A7BE8244}" presName="spaceRect" presStyleCnt="0"/>
      <dgm:spPr/>
    </dgm:pt>
    <dgm:pt modelId="{49D78F15-8046-4642-BA50-374BB887541A}" type="pres">
      <dgm:prSet presAssocID="{D738CAEC-FD6B-4BFA-8FE1-9F76A7BE8244}" presName="parTx" presStyleLbl="revTx" presStyleIdx="1" presStyleCnt="4">
        <dgm:presLayoutVars>
          <dgm:chMax val="0"/>
          <dgm:chPref val="0"/>
        </dgm:presLayoutVars>
      </dgm:prSet>
      <dgm:spPr/>
    </dgm:pt>
    <dgm:pt modelId="{8D0A46F2-214E-4F53-8767-32AD9FF55ED0}" type="pres">
      <dgm:prSet presAssocID="{5F9BB485-1757-43D6-B928-DC6FF1AF2052}" presName="sibTrans" presStyleCnt="0"/>
      <dgm:spPr/>
    </dgm:pt>
    <dgm:pt modelId="{C7AB6611-1C19-4C14-B2BA-972AAE5A916F}" type="pres">
      <dgm:prSet presAssocID="{557838D5-5070-450D-B473-677433AB2DE9}" presName="compNode" presStyleCnt="0"/>
      <dgm:spPr/>
    </dgm:pt>
    <dgm:pt modelId="{07D6367B-AE17-401D-A1CF-53DCA7610DAA}" type="pres">
      <dgm:prSet presAssocID="{557838D5-5070-450D-B473-677433AB2DE9}" presName="bgRect" presStyleLbl="bgShp" presStyleIdx="2" presStyleCnt="4"/>
      <dgm:spPr/>
    </dgm:pt>
    <dgm:pt modelId="{ED855FFE-B5D3-459B-A71E-BDC16615A1A4}" type="pres">
      <dgm:prSet presAssocID="{557838D5-5070-450D-B473-677433AB2DE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actory"/>
        </a:ext>
      </dgm:extLst>
    </dgm:pt>
    <dgm:pt modelId="{4FDD5399-06F6-4DF6-9840-FE91BD72779D}" type="pres">
      <dgm:prSet presAssocID="{557838D5-5070-450D-B473-677433AB2DE9}" presName="spaceRect" presStyleCnt="0"/>
      <dgm:spPr/>
    </dgm:pt>
    <dgm:pt modelId="{D43151FD-CB64-4291-AE83-7805A05B7B1F}" type="pres">
      <dgm:prSet presAssocID="{557838D5-5070-450D-B473-677433AB2DE9}" presName="parTx" presStyleLbl="revTx" presStyleIdx="2" presStyleCnt="4">
        <dgm:presLayoutVars>
          <dgm:chMax val="0"/>
          <dgm:chPref val="0"/>
        </dgm:presLayoutVars>
      </dgm:prSet>
      <dgm:spPr/>
    </dgm:pt>
    <dgm:pt modelId="{727F1F9B-F530-4393-A33F-7A48BB93FCA1}" type="pres">
      <dgm:prSet presAssocID="{8774D0BD-CD0D-4493-B1EF-451A1A1D341E}" presName="sibTrans" presStyleCnt="0"/>
      <dgm:spPr/>
    </dgm:pt>
    <dgm:pt modelId="{7D2D904F-F24B-44F5-8530-38C31346B63F}" type="pres">
      <dgm:prSet presAssocID="{324943E0-6993-4841-BDEC-2785EC287645}" presName="compNode" presStyleCnt="0"/>
      <dgm:spPr/>
    </dgm:pt>
    <dgm:pt modelId="{F9358E27-455F-4B61-953D-25524E70ABFB}" type="pres">
      <dgm:prSet presAssocID="{324943E0-6993-4841-BDEC-2785EC287645}" presName="bgRect" presStyleLbl="bgShp" presStyleIdx="3" presStyleCnt="4"/>
      <dgm:spPr/>
    </dgm:pt>
    <dgm:pt modelId="{30BE16D7-5404-450A-8CB6-585E2E8F5566}" type="pres">
      <dgm:prSet presAssocID="{324943E0-6993-4841-BDEC-2785EC28764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elescope"/>
        </a:ext>
      </dgm:extLst>
    </dgm:pt>
    <dgm:pt modelId="{FC72577A-A138-45A6-9C7F-5C65803AC4D7}" type="pres">
      <dgm:prSet presAssocID="{324943E0-6993-4841-BDEC-2785EC287645}" presName="spaceRect" presStyleCnt="0"/>
      <dgm:spPr/>
    </dgm:pt>
    <dgm:pt modelId="{EA74B249-7367-4CFA-BA67-A69B883E271C}" type="pres">
      <dgm:prSet presAssocID="{324943E0-6993-4841-BDEC-2785EC287645}" presName="parTx" presStyleLbl="revTx" presStyleIdx="3" presStyleCnt="4">
        <dgm:presLayoutVars>
          <dgm:chMax val="0"/>
          <dgm:chPref val="0"/>
        </dgm:presLayoutVars>
      </dgm:prSet>
      <dgm:spPr/>
    </dgm:pt>
  </dgm:ptLst>
  <dgm:cxnLst>
    <dgm:cxn modelId="{03E70200-728E-4FD3-881D-C846C6D19D48}" type="presOf" srcId="{324943E0-6993-4841-BDEC-2785EC287645}" destId="{EA74B249-7367-4CFA-BA67-A69B883E271C}" srcOrd="0" destOrd="0" presId="urn:microsoft.com/office/officeart/2018/2/layout/IconVerticalSolidList"/>
    <dgm:cxn modelId="{5E53E861-A468-49AA-A495-50FF39257036}" srcId="{FAC98A99-D08E-45B6-A4CB-EE2490291D48}" destId="{324943E0-6993-4841-BDEC-2785EC287645}" srcOrd="3" destOrd="0" parTransId="{1461A072-0BD3-4316-B4D2-83778CCEA3AD}" sibTransId="{3D3945B7-3F4A-4ADE-A6D8-19B12F6C4FDF}"/>
    <dgm:cxn modelId="{056BCD7C-6718-4C91-AAC1-C1B6A10D79E0}" type="presOf" srcId="{FAC98A99-D08E-45B6-A4CB-EE2490291D48}" destId="{009D1FD1-6170-43C2-9705-6044F59A20AF}" srcOrd="0" destOrd="0" presId="urn:microsoft.com/office/officeart/2018/2/layout/IconVerticalSolidList"/>
    <dgm:cxn modelId="{55A5A99E-094C-4897-99E1-96E454B1E550}" type="presOf" srcId="{A94C410E-DF41-4872-B309-AB3E3E00FC27}" destId="{BD4503BD-E242-48C9-8260-6BDBEC6B64FF}" srcOrd="0" destOrd="0" presId="urn:microsoft.com/office/officeart/2018/2/layout/IconVerticalSolidList"/>
    <dgm:cxn modelId="{677C3FA6-E4FC-4113-A61A-FFF2C474E616}" srcId="{FAC98A99-D08E-45B6-A4CB-EE2490291D48}" destId="{557838D5-5070-450D-B473-677433AB2DE9}" srcOrd="2" destOrd="0" parTransId="{B564D4EA-8205-42DB-A3F5-C3873B04C1B3}" sibTransId="{8774D0BD-CD0D-4493-B1EF-451A1A1D341E}"/>
    <dgm:cxn modelId="{9E3AADC4-B218-4DB1-A975-DA2FB8DC43BA}" srcId="{FAC98A99-D08E-45B6-A4CB-EE2490291D48}" destId="{A94C410E-DF41-4872-B309-AB3E3E00FC27}" srcOrd="0" destOrd="0" parTransId="{60C7CDAB-7EA9-4318-AA54-737B09B7A965}" sibTransId="{83A0E8C7-8B5D-4718-8957-F8C445223B95}"/>
    <dgm:cxn modelId="{B324C6D0-C8EF-4AB6-914E-DF40193335B7}" type="presOf" srcId="{557838D5-5070-450D-B473-677433AB2DE9}" destId="{D43151FD-CB64-4291-AE83-7805A05B7B1F}" srcOrd="0" destOrd="0" presId="urn:microsoft.com/office/officeart/2018/2/layout/IconVerticalSolidList"/>
    <dgm:cxn modelId="{1BEC47DE-F7C3-4240-A1EE-6FBAD304C61F}" srcId="{FAC98A99-D08E-45B6-A4CB-EE2490291D48}" destId="{D738CAEC-FD6B-4BFA-8FE1-9F76A7BE8244}" srcOrd="1" destOrd="0" parTransId="{DDB25BD8-3078-4883-BB65-D61994D194F7}" sibTransId="{5F9BB485-1757-43D6-B928-DC6FF1AF2052}"/>
    <dgm:cxn modelId="{E9FA17F9-2BD7-4AF4-A760-5DB5D9995E0C}" type="presOf" srcId="{D738CAEC-FD6B-4BFA-8FE1-9F76A7BE8244}" destId="{49D78F15-8046-4642-BA50-374BB887541A}" srcOrd="0" destOrd="0" presId="urn:microsoft.com/office/officeart/2018/2/layout/IconVerticalSolidList"/>
    <dgm:cxn modelId="{BF97D111-562B-4745-B462-1523883EE034}" type="presParOf" srcId="{009D1FD1-6170-43C2-9705-6044F59A20AF}" destId="{9DD0F39C-D905-466F-8DC5-E62F5B74504C}" srcOrd="0" destOrd="0" presId="urn:microsoft.com/office/officeart/2018/2/layout/IconVerticalSolidList"/>
    <dgm:cxn modelId="{36731EDE-2C82-4FD4-8C2C-2650269D36FA}" type="presParOf" srcId="{9DD0F39C-D905-466F-8DC5-E62F5B74504C}" destId="{B755E25C-2DA3-4F8C-928B-FF21A4403DF9}" srcOrd="0" destOrd="0" presId="urn:microsoft.com/office/officeart/2018/2/layout/IconVerticalSolidList"/>
    <dgm:cxn modelId="{00AB824A-85AD-45AB-AC1A-F063FC733053}" type="presParOf" srcId="{9DD0F39C-D905-466F-8DC5-E62F5B74504C}" destId="{8DEF951A-137A-434D-A233-AADF03799702}" srcOrd="1" destOrd="0" presId="urn:microsoft.com/office/officeart/2018/2/layout/IconVerticalSolidList"/>
    <dgm:cxn modelId="{D1AF1869-064C-42E8-A503-01BFF7FBC08F}" type="presParOf" srcId="{9DD0F39C-D905-466F-8DC5-E62F5B74504C}" destId="{B9715CF1-7FEC-492F-9492-1B0EAF9BF1AE}" srcOrd="2" destOrd="0" presId="urn:microsoft.com/office/officeart/2018/2/layout/IconVerticalSolidList"/>
    <dgm:cxn modelId="{CF2F5884-7305-4246-A831-C298D0C70F06}" type="presParOf" srcId="{9DD0F39C-D905-466F-8DC5-E62F5B74504C}" destId="{BD4503BD-E242-48C9-8260-6BDBEC6B64FF}" srcOrd="3" destOrd="0" presId="urn:microsoft.com/office/officeart/2018/2/layout/IconVerticalSolidList"/>
    <dgm:cxn modelId="{127FB198-0526-4303-922A-01AC756F7D93}" type="presParOf" srcId="{009D1FD1-6170-43C2-9705-6044F59A20AF}" destId="{665E8E82-2FDE-40C8-AD05-EFA31C7E0349}" srcOrd="1" destOrd="0" presId="urn:microsoft.com/office/officeart/2018/2/layout/IconVerticalSolidList"/>
    <dgm:cxn modelId="{95F8AAD8-75D0-4B1E-849D-6ACB4E42E62A}" type="presParOf" srcId="{009D1FD1-6170-43C2-9705-6044F59A20AF}" destId="{F505A23D-1D0C-41ED-97C4-7438493C0B34}" srcOrd="2" destOrd="0" presId="urn:microsoft.com/office/officeart/2018/2/layout/IconVerticalSolidList"/>
    <dgm:cxn modelId="{AD2B8A9C-E2DE-44C7-B415-4557B4C8F323}" type="presParOf" srcId="{F505A23D-1D0C-41ED-97C4-7438493C0B34}" destId="{47C78350-60DA-4B41-AFF7-1557ABB6C05F}" srcOrd="0" destOrd="0" presId="urn:microsoft.com/office/officeart/2018/2/layout/IconVerticalSolidList"/>
    <dgm:cxn modelId="{BD50F8CB-CEAF-4C93-862E-9F3C4ECDDDEA}" type="presParOf" srcId="{F505A23D-1D0C-41ED-97C4-7438493C0B34}" destId="{5538C6E8-B706-45A3-B2C5-E9548D81DC76}" srcOrd="1" destOrd="0" presId="urn:microsoft.com/office/officeart/2018/2/layout/IconVerticalSolidList"/>
    <dgm:cxn modelId="{403DD10C-98E8-4635-A4F0-88496C603701}" type="presParOf" srcId="{F505A23D-1D0C-41ED-97C4-7438493C0B34}" destId="{A35786FD-61D7-4281-BA3E-8A6324615C06}" srcOrd="2" destOrd="0" presId="urn:microsoft.com/office/officeart/2018/2/layout/IconVerticalSolidList"/>
    <dgm:cxn modelId="{DD12D6C3-461A-43D0-8243-2A43F3B38AC4}" type="presParOf" srcId="{F505A23D-1D0C-41ED-97C4-7438493C0B34}" destId="{49D78F15-8046-4642-BA50-374BB887541A}" srcOrd="3" destOrd="0" presId="urn:microsoft.com/office/officeart/2018/2/layout/IconVerticalSolidList"/>
    <dgm:cxn modelId="{59E8E567-AE74-410C-B726-39224C0F7679}" type="presParOf" srcId="{009D1FD1-6170-43C2-9705-6044F59A20AF}" destId="{8D0A46F2-214E-4F53-8767-32AD9FF55ED0}" srcOrd="3" destOrd="0" presId="urn:microsoft.com/office/officeart/2018/2/layout/IconVerticalSolidList"/>
    <dgm:cxn modelId="{2CE1D165-756F-4B4B-98F0-04E6415BD71C}" type="presParOf" srcId="{009D1FD1-6170-43C2-9705-6044F59A20AF}" destId="{C7AB6611-1C19-4C14-B2BA-972AAE5A916F}" srcOrd="4" destOrd="0" presId="urn:microsoft.com/office/officeart/2018/2/layout/IconVerticalSolidList"/>
    <dgm:cxn modelId="{3895C183-544E-4008-8218-6EAAA5246BC2}" type="presParOf" srcId="{C7AB6611-1C19-4C14-B2BA-972AAE5A916F}" destId="{07D6367B-AE17-401D-A1CF-53DCA7610DAA}" srcOrd="0" destOrd="0" presId="urn:microsoft.com/office/officeart/2018/2/layout/IconVerticalSolidList"/>
    <dgm:cxn modelId="{EEA77240-402D-48CD-AA64-8087F1D4834B}" type="presParOf" srcId="{C7AB6611-1C19-4C14-B2BA-972AAE5A916F}" destId="{ED855FFE-B5D3-459B-A71E-BDC16615A1A4}" srcOrd="1" destOrd="0" presId="urn:microsoft.com/office/officeart/2018/2/layout/IconVerticalSolidList"/>
    <dgm:cxn modelId="{B8DF2FA8-7828-423C-914E-63A092BC449F}" type="presParOf" srcId="{C7AB6611-1C19-4C14-B2BA-972AAE5A916F}" destId="{4FDD5399-06F6-4DF6-9840-FE91BD72779D}" srcOrd="2" destOrd="0" presId="urn:microsoft.com/office/officeart/2018/2/layout/IconVerticalSolidList"/>
    <dgm:cxn modelId="{A47862F2-46C8-43EE-A1E0-2E906951F96D}" type="presParOf" srcId="{C7AB6611-1C19-4C14-B2BA-972AAE5A916F}" destId="{D43151FD-CB64-4291-AE83-7805A05B7B1F}" srcOrd="3" destOrd="0" presId="urn:microsoft.com/office/officeart/2018/2/layout/IconVerticalSolidList"/>
    <dgm:cxn modelId="{20AD5AD9-BFE7-4876-A3AB-0DE07F7CC622}" type="presParOf" srcId="{009D1FD1-6170-43C2-9705-6044F59A20AF}" destId="{727F1F9B-F530-4393-A33F-7A48BB93FCA1}" srcOrd="5" destOrd="0" presId="urn:microsoft.com/office/officeart/2018/2/layout/IconVerticalSolidList"/>
    <dgm:cxn modelId="{0F4FFE23-E310-4B25-9778-6A750082EF28}" type="presParOf" srcId="{009D1FD1-6170-43C2-9705-6044F59A20AF}" destId="{7D2D904F-F24B-44F5-8530-38C31346B63F}" srcOrd="6" destOrd="0" presId="urn:microsoft.com/office/officeart/2018/2/layout/IconVerticalSolidList"/>
    <dgm:cxn modelId="{5DBE69B7-217A-4104-82B3-20CCF25074BD}" type="presParOf" srcId="{7D2D904F-F24B-44F5-8530-38C31346B63F}" destId="{F9358E27-455F-4B61-953D-25524E70ABFB}" srcOrd="0" destOrd="0" presId="urn:microsoft.com/office/officeart/2018/2/layout/IconVerticalSolidList"/>
    <dgm:cxn modelId="{56BA340A-CBAD-434A-B172-0C877B5CDCFC}" type="presParOf" srcId="{7D2D904F-F24B-44F5-8530-38C31346B63F}" destId="{30BE16D7-5404-450A-8CB6-585E2E8F5566}" srcOrd="1" destOrd="0" presId="urn:microsoft.com/office/officeart/2018/2/layout/IconVerticalSolidList"/>
    <dgm:cxn modelId="{028CE115-ED2D-4AD8-8077-8B96C24D9680}" type="presParOf" srcId="{7D2D904F-F24B-44F5-8530-38C31346B63F}" destId="{FC72577A-A138-45A6-9C7F-5C65803AC4D7}" srcOrd="2" destOrd="0" presId="urn:microsoft.com/office/officeart/2018/2/layout/IconVerticalSolidList"/>
    <dgm:cxn modelId="{5328AEDC-386F-46BE-AE78-BEB3354421D1}" type="presParOf" srcId="{7D2D904F-F24B-44F5-8530-38C31346B63F}" destId="{EA74B249-7367-4CFA-BA67-A69B883E271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9220A7E-0C98-485C-9642-D22CFC779CE2}"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099FF488-A456-4FED-ACB2-C5D82C773D87}">
      <dgm:prSet/>
      <dgm:spPr/>
      <dgm:t>
        <a:bodyPr/>
        <a:lstStyle/>
        <a:p>
          <a:pPr>
            <a:lnSpc>
              <a:spcPct val="100000"/>
            </a:lnSpc>
          </a:pPr>
          <a:r>
            <a:rPr lang="en-GB" dirty="0"/>
            <a:t>How has the demand for CRE property types (office, retail, industrial) changed since COVID-19?</a:t>
          </a:r>
          <a:endParaRPr lang="en-US" dirty="0"/>
        </a:p>
      </dgm:t>
    </dgm:pt>
    <dgm:pt modelId="{54D4D6D6-2902-4DC7-A4AA-FAD27ED26334}" type="parTrans" cxnId="{D7C75C80-0FB5-4C6B-B74A-A3E0303B6088}">
      <dgm:prSet/>
      <dgm:spPr/>
      <dgm:t>
        <a:bodyPr/>
        <a:lstStyle/>
        <a:p>
          <a:endParaRPr lang="en-US"/>
        </a:p>
      </dgm:t>
    </dgm:pt>
    <dgm:pt modelId="{14D61E2A-2477-49B4-83D7-348D54CB72AB}" type="sibTrans" cxnId="{D7C75C80-0FB5-4C6B-B74A-A3E0303B6088}">
      <dgm:prSet/>
      <dgm:spPr/>
      <dgm:t>
        <a:bodyPr/>
        <a:lstStyle/>
        <a:p>
          <a:pPr>
            <a:lnSpc>
              <a:spcPct val="100000"/>
            </a:lnSpc>
          </a:pPr>
          <a:endParaRPr lang="en-US"/>
        </a:p>
      </dgm:t>
    </dgm:pt>
    <dgm:pt modelId="{36A41521-30B2-45FC-86FD-4ADF279997CA}">
      <dgm:prSet/>
      <dgm:spPr/>
      <dgm:t>
        <a:bodyPr/>
        <a:lstStyle/>
        <a:p>
          <a:pPr>
            <a:lnSpc>
              <a:spcPct val="100000"/>
            </a:lnSpc>
          </a:pPr>
          <a:r>
            <a:rPr lang="en-GB"/>
            <a:t>What recovery patterns are observed in the CRE market?</a:t>
          </a:r>
          <a:endParaRPr lang="en-US"/>
        </a:p>
      </dgm:t>
    </dgm:pt>
    <dgm:pt modelId="{BB37C048-5EA4-4999-9477-C546CB77B842}" type="parTrans" cxnId="{1789757C-3A39-4C1A-9D14-F3B97698FC77}">
      <dgm:prSet/>
      <dgm:spPr/>
      <dgm:t>
        <a:bodyPr/>
        <a:lstStyle/>
        <a:p>
          <a:endParaRPr lang="en-US"/>
        </a:p>
      </dgm:t>
    </dgm:pt>
    <dgm:pt modelId="{6FBE5385-26A0-4F76-A3E7-607CDDEE6132}" type="sibTrans" cxnId="{1789757C-3A39-4C1A-9D14-F3B97698FC77}">
      <dgm:prSet/>
      <dgm:spPr/>
      <dgm:t>
        <a:bodyPr/>
        <a:lstStyle/>
        <a:p>
          <a:pPr>
            <a:lnSpc>
              <a:spcPct val="100000"/>
            </a:lnSpc>
          </a:pPr>
          <a:endParaRPr lang="en-US"/>
        </a:p>
      </dgm:t>
    </dgm:pt>
    <dgm:pt modelId="{1227FDE2-96B5-4F71-BBC4-31D6D9C3C750}">
      <dgm:prSet/>
      <dgm:spPr/>
      <dgm:t>
        <a:bodyPr/>
        <a:lstStyle/>
        <a:p>
          <a:pPr>
            <a:lnSpc>
              <a:spcPct val="100000"/>
            </a:lnSpc>
          </a:pPr>
          <a:r>
            <a:rPr lang="en-GB"/>
            <a:t>To what extent have economic recovery policies impacted the CRE market?</a:t>
          </a:r>
          <a:endParaRPr lang="en-US"/>
        </a:p>
      </dgm:t>
    </dgm:pt>
    <dgm:pt modelId="{9D4D8E2D-0F0E-437C-A6BB-F8B74B93C72F}" type="parTrans" cxnId="{847AF9D1-B66D-475D-A2D1-484A2A427B7B}">
      <dgm:prSet/>
      <dgm:spPr/>
      <dgm:t>
        <a:bodyPr/>
        <a:lstStyle/>
        <a:p>
          <a:endParaRPr lang="en-US"/>
        </a:p>
      </dgm:t>
    </dgm:pt>
    <dgm:pt modelId="{F1B5384D-B3D7-47D8-9D34-252F1FA03AE0}" type="sibTrans" cxnId="{847AF9D1-B66D-475D-A2D1-484A2A427B7B}">
      <dgm:prSet/>
      <dgm:spPr/>
      <dgm:t>
        <a:bodyPr/>
        <a:lstStyle/>
        <a:p>
          <a:pPr>
            <a:lnSpc>
              <a:spcPct val="100000"/>
            </a:lnSpc>
          </a:pPr>
          <a:endParaRPr lang="en-US"/>
        </a:p>
      </dgm:t>
    </dgm:pt>
    <dgm:pt modelId="{2D83C07C-7DFC-4099-BD16-2DA700DC1BC6}">
      <dgm:prSet/>
      <dgm:spPr/>
      <dgm:t>
        <a:bodyPr/>
        <a:lstStyle/>
        <a:p>
          <a:pPr>
            <a:lnSpc>
              <a:spcPct val="100000"/>
            </a:lnSpc>
          </a:pPr>
          <a:r>
            <a:rPr lang="en-GB"/>
            <a:t>What adaptive strategies and technologies have emerged in the CRE market post-COVID-19?</a:t>
          </a:r>
          <a:endParaRPr lang="en-US"/>
        </a:p>
      </dgm:t>
    </dgm:pt>
    <dgm:pt modelId="{2E89BA43-A5D2-4C9C-A2C7-9C98610F94A0}" type="parTrans" cxnId="{B9DF3246-CEA3-41CF-AFC8-C248EEE8297C}">
      <dgm:prSet/>
      <dgm:spPr/>
      <dgm:t>
        <a:bodyPr/>
        <a:lstStyle/>
        <a:p>
          <a:endParaRPr lang="en-US"/>
        </a:p>
      </dgm:t>
    </dgm:pt>
    <dgm:pt modelId="{6CBD7D84-4394-48D6-877A-16351D5D049C}" type="sibTrans" cxnId="{B9DF3246-CEA3-41CF-AFC8-C248EEE8297C}">
      <dgm:prSet/>
      <dgm:spPr/>
      <dgm:t>
        <a:bodyPr/>
        <a:lstStyle/>
        <a:p>
          <a:endParaRPr lang="en-US"/>
        </a:p>
      </dgm:t>
    </dgm:pt>
    <dgm:pt modelId="{452B4BE9-DF0F-4204-B499-FF6F74412E15}" type="pres">
      <dgm:prSet presAssocID="{F9220A7E-0C98-485C-9642-D22CFC779CE2}" presName="root" presStyleCnt="0">
        <dgm:presLayoutVars>
          <dgm:dir/>
          <dgm:resizeHandles val="exact"/>
        </dgm:presLayoutVars>
      </dgm:prSet>
      <dgm:spPr/>
    </dgm:pt>
    <dgm:pt modelId="{56A7EFB7-99FF-412D-90CF-8FDBA6E978A1}" type="pres">
      <dgm:prSet presAssocID="{F9220A7E-0C98-485C-9642-D22CFC779CE2}" presName="container" presStyleCnt="0">
        <dgm:presLayoutVars>
          <dgm:dir/>
          <dgm:resizeHandles val="exact"/>
        </dgm:presLayoutVars>
      </dgm:prSet>
      <dgm:spPr/>
    </dgm:pt>
    <dgm:pt modelId="{D4982600-5544-45AA-B14A-F94E448A615E}" type="pres">
      <dgm:prSet presAssocID="{099FF488-A456-4FED-ACB2-C5D82C773D87}" presName="compNode" presStyleCnt="0"/>
      <dgm:spPr/>
    </dgm:pt>
    <dgm:pt modelId="{2017AB87-D66F-423E-992D-CA20B070341E}" type="pres">
      <dgm:prSet presAssocID="{099FF488-A456-4FED-ACB2-C5D82C773D87}" presName="iconBgRect" presStyleLbl="bgShp" presStyleIdx="0" presStyleCnt="4"/>
      <dgm:spPr/>
    </dgm:pt>
    <dgm:pt modelId="{8376CC3F-7464-4B87-9A63-55B00393A650}" type="pres">
      <dgm:prSet presAssocID="{099FF488-A456-4FED-ACB2-C5D82C773D8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actory"/>
        </a:ext>
      </dgm:extLst>
    </dgm:pt>
    <dgm:pt modelId="{CD9A35D3-ED1B-4D17-A210-05A4068E217B}" type="pres">
      <dgm:prSet presAssocID="{099FF488-A456-4FED-ACB2-C5D82C773D87}" presName="spaceRect" presStyleCnt="0"/>
      <dgm:spPr/>
    </dgm:pt>
    <dgm:pt modelId="{E97C19D6-AF90-4AA7-AB9C-D8FFE258E450}" type="pres">
      <dgm:prSet presAssocID="{099FF488-A456-4FED-ACB2-C5D82C773D87}" presName="textRect" presStyleLbl="revTx" presStyleIdx="0" presStyleCnt="4">
        <dgm:presLayoutVars>
          <dgm:chMax val="1"/>
          <dgm:chPref val="1"/>
        </dgm:presLayoutVars>
      </dgm:prSet>
      <dgm:spPr/>
    </dgm:pt>
    <dgm:pt modelId="{64A8D6AB-C1B5-433B-BD9E-0F85D8761ECC}" type="pres">
      <dgm:prSet presAssocID="{14D61E2A-2477-49B4-83D7-348D54CB72AB}" presName="sibTrans" presStyleLbl="sibTrans2D1" presStyleIdx="0" presStyleCnt="0"/>
      <dgm:spPr/>
    </dgm:pt>
    <dgm:pt modelId="{0608E73A-D30E-48F5-AB04-70A61D0E8A2F}" type="pres">
      <dgm:prSet presAssocID="{36A41521-30B2-45FC-86FD-4ADF279997CA}" presName="compNode" presStyleCnt="0"/>
      <dgm:spPr/>
    </dgm:pt>
    <dgm:pt modelId="{AC45567D-71BD-4040-8D4D-19792EF79345}" type="pres">
      <dgm:prSet presAssocID="{36A41521-30B2-45FC-86FD-4ADF279997CA}" presName="iconBgRect" presStyleLbl="bgShp" presStyleIdx="1" presStyleCnt="4"/>
      <dgm:spPr/>
    </dgm:pt>
    <dgm:pt modelId="{C6D8542C-3EEA-4F2A-A383-7ADA7018E1AA}" type="pres">
      <dgm:prSet presAssocID="{36A41521-30B2-45FC-86FD-4ADF279997C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5A9ECB5C-B7C8-4CF9-A54E-ECF7503F8409}" type="pres">
      <dgm:prSet presAssocID="{36A41521-30B2-45FC-86FD-4ADF279997CA}" presName="spaceRect" presStyleCnt="0"/>
      <dgm:spPr/>
    </dgm:pt>
    <dgm:pt modelId="{912EEA07-AF15-468B-9295-CC3FBC72702E}" type="pres">
      <dgm:prSet presAssocID="{36A41521-30B2-45FC-86FD-4ADF279997CA}" presName="textRect" presStyleLbl="revTx" presStyleIdx="1" presStyleCnt="4">
        <dgm:presLayoutVars>
          <dgm:chMax val="1"/>
          <dgm:chPref val="1"/>
        </dgm:presLayoutVars>
      </dgm:prSet>
      <dgm:spPr/>
    </dgm:pt>
    <dgm:pt modelId="{B02B125D-91DD-4C29-83B4-7527EE0E830F}" type="pres">
      <dgm:prSet presAssocID="{6FBE5385-26A0-4F76-A3E7-607CDDEE6132}" presName="sibTrans" presStyleLbl="sibTrans2D1" presStyleIdx="0" presStyleCnt="0"/>
      <dgm:spPr/>
    </dgm:pt>
    <dgm:pt modelId="{3C07C565-5687-4303-9576-FF4E52DF3BDD}" type="pres">
      <dgm:prSet presAssocID="{1227FDE2-96B5-4F71-BBC4-31D6D9C3C750}" presName="compNode" presStyleCnt="0"/>
      <dgm:spPr/>
    </dgm:pt>
    <dgm:pt modelId="{E2C86B1F-64E3-4FA3-8979-84B7F507A8C2}" type="pres">
      <dgm:prSet presAssocID="{1227FDE2-96B5-4F71-BBC4-31D6D9C3C750}" presName="iconBgRect" presStyleLbl="bgShp" presStyleIdx="2" presStyleCnt="4"/>
      <dgm:spPr/>
    </dgm:pt>
    <dgm:pt modelId="{F9D0A6AD-9502-4311-857E-A03CFBE92C78}" type="pres">
      <dgm:prSet presAssocID="{1227FDE2-96B5-4F71-BBC4-31D6D9C3C75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oney"/>
        </a:ext>
      </dgm:extLst>
    </dgm:pt>
    <dgm:pt modelId="{CD895C1E-9318-4815-A99D-80E7885BC731}" type="pres">
      <dgm:prSet presAssocID="{1227FDE2-96B5-4F71-BBC4-31D6D9C3C750}" presName="spaceRect" presStyleCnt="0"/>
      <dgm:spPr/>
    </dgm:pt>
    <dgm:pt modelId="{C8D43BD0-6FB2-4BBC-9837-89E759D6C9BC}" type="pres">
      <dgm:prSet presAssocID="{1227FDE2-96B5-4F71-BBC4-31D6D9C3C750}" presName="textRect" presStyleLbl="revTx" presStyleIdx="2" presStyleCnt="4">
        <dgm:presLayoutVars>
          <dgm:chMax val="1"/>
          <dgm:chPref val="1"/>
        </dgm:presLayoutVars>
      </dgm:prSet>
      <dgm:spPr/>
    </dgm:pt>
    <dgm:pt modelId="{40B9EFE8-786F-4EA8-A32C-6AB61CCBBA51}" type="pres">
      <dgm:prSet presAssocID="{F1B5384D-B3D7-47D8-9D34-252F1FA03AE0}" presName="sibTrans" presStyleLbl="sibTrans2D1" presStyleIdx="0" presStyleCnt="0"/>
      <dgm:spPr/>
    </dgm:pt>
    <dgm:pt modelId="{E1D766B3-0224-4ADB-92E4-62ECA129D3D1}" type="pres">
      <dgm:prSet presAssocID="{2D83C07C-7DFC-4099-BD16-2DA700DC1BC6}" presName="compNode" presStyleCnt="0"/>
      <dgm:spPr/>
    </dgm:pt>
    <dgm:pt modelId="{9DA15B51-A057-4092-B76C-580D62637AC5}" type="pres">
      <dgm:prSet presAssocID="{2D83C07C-7DFC-4099-BD16-2DA700DC1BC6}" presName="iconBgRect" presStyleLbl="bgShp" presStyleIdx="3" presStyleCnt="4"/>
      <dgm:spPr/>
    </dgm:pt>
    <dgm:pt modelId="{06EC8A1D-89DB-4B32-8121-AD0C967EBACF}" type="pres">
      <dgm:prSet presAssocID="{2D83C07C-7DFC-4099-BD16-2DA700DC1BC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usiness Growth"/>
        </a:ext>
      </dgm:extLst>
    </dgm:pt>
    <dgm:pt modelId="{930D0123-7FE3-4A03-9C2B-9F3836A621CB}" type="pres">
      <dgm:prSet presAssocID="{2D83C07C-7DFC-4099-BD16-2DA700DC1BC6}" presName="spaceRect" presStyleCnt="0"/>
      <dgm:spPr/>
    </dgm:pt>
    <dgm:pt modelId="{68976A50-AC06-40E7-901C-878DC4F19E13}" type="pres">
      <dgm:prSet presAssocID="{2D83C07C-7DFC-4099-BD16-2DA700DC1BC6}" presName="textRect" presStyleLbl="revTx" presStyleIdx="3" presStyleCnt="4">
        <dgm:presLayoutVars>
          <dgm:chMax val="1"/>
          <dgm:chPref val="1"/>
        </dgm:presLayoutVars>
      </dgm:prSet>
      <dgm:spPr/>
    </dgm:pt>
  </dgm:ptLst>
  <dgm:cxnLst>
    <dgm:cxn modelId="{D0E25812-96F2-48DE-8249-6C38EBBA0E34}" type="presOf" srcId="{F1B5384D-B3D7-47D8-9D34-252F1FA03AE0}" destId="{40B9EFE8-786F-4EA8-A32C-6AB61CCBBA51}" srcOrd="0" destOrd="0" presId="urn:microsoft.com/office/officeart/2018/2/layout/IconCircleList"/>
    <dgm:cxn modelId="{55C1C85D-D823-40B2-9860-D2FCB6AE3184}" type="presOf" srcId="{2D83C07C-7DFC-4099-BD16-2DA700DC1BC6}" destId="{68976A50-AC06-40E7-901C-878DC4F19E13}" srcOrd="0" destOrd="0" presId="urn:microsoft.com/office/officeart/2018/2/layout/IconCircleList"/>
    <dgm:cxn modelId="{B9DF3246-CEA3-41CF-AFC8-C248EEE8297C}" srcId="{F9220A7E-0C98-485C-9642-D22CFC779CE2}" destId="{2D83C07C-7DFC-4099-BD16-2DA700DC1BC6}" srcOrd="3" destOrd="0" parTransId="{2E89BA43-A5D2-4C9C-A2C7-9C98610F94A0}" sibTransId="{6CBD7D84-4394-48D6-877A-16351D5D049C}"/>
    <dgm:cxn modelId="{1789757C-3A39-4C1A-9D14-F3B97698FC77}" srcId="{F9220A7E-0C98-485C-9642-D22CFC779CE2}" destId="{36A41521-30B2-45FC-86FD-4ADF279997CA}" srcOrd="1" destOrd="0" parTransId="{BB37C048-5EA4-4999-9477-C546CB77B842}" sibTransId="{6FBE5385-26A0-4F76-A3E7-607CDDEE6132}"/>
    <dgm:cxn modelId="{D7C75C80-0FB5-4C6B-B74A-A3E0303B6088}" srcId="{F9220A7E-0C98-485C-9642-D22CFC779CE2}" destId="{099FF488-A456-4FED-ACB2-C5D82C773D87}" srcOrd="0" destOrd="0" parTransId="{54D4D6D6-2902-4DC7-A4AA-FAD27ED26334}" sibTransId="{14D61E2A-2477-49B4-83D7-348D54CB72AB}"/>
    <dgm:cxn modelId="{A4634DA8-0650-4E76-A3DC-EA868B4FF116}" type="presOf" srcId="{F9220A7E-0C98-485C-9642-D22CFC779CE2}" destId="{452B4BE9-DF0F-4204-B499-FF6F74412E15}" srcOrd="0" destOrd="0" presId="urn:microsoft.com/office/officeart/2018/2/layout/IconCircleList"/>
    <dgm:cxn modelId="{64A8DCC5-3396-4427-B7ED-4D9824DBB0C3}" type="presOf" srcId="{1227FDE2-96B5-4F71-BBC4-31D6D9C3C750}" destId="{C8D43BD0-6FB2-4BBC-9837-89E759D6C9BC}" srcOrd="0" destOrd="0" presId="urn:microsoft.com/office/officeart/2018/2/layout/IconCircleList"/>
    <dgm:cxn modelId="{847AF9D1-B66D-475D-A2D1-484A2A427B7B}" srcId="{F9220A7E-0C98-485C-9642-D22CFC779CE2}" destId="{1227FDE2-96B5-4F71-BBC4-31D6D9C3C750}" srcOrd="2" destOrd="0" parTransId="{9D4D8E2D-0F0E-437C-A6BB-F8B74B93C72F}" sibTransId="{F1B5384D-B3D7-47D8-9D34-252F1FA03AE0}"/>
    <dgm:cxn modelId="{C26283D8-39CC-46FC-92CA-A959F2DB84D8}" type="presOf" srcId="{099FF488-A456-4FED-ACB2-C5D82C773D87}" destId="{E97C19D6-AF90-4AA7-AB9C-D8FFE258E450}" srcOrd="0" destOrd="0" presId="urn:microsoft.com/office/officeart/2018/2/layout/IconCircleList"/>
    <dgm:cxn modelId="{C15752DF-6CB0-4D82-8AEA-E15A47562660}" type="presOf" srcId="{6FBE5385-26A0-4F76-A3E7-607CDDEE6132}" destId="{B02B125D-91DD-4C29-83B4-7527EE0E830F}" srcOrd="0" destOrd="0" presId="urn:microsoft.com/office/officeart/2018/2/layout/IconCircleList"/>
    <dgm:cxn modelId="{4E27DCE4-D782-4622-BACF-055D14ED04AC}" type="presOf" srcId="{14D61E2A-2477-49B4-83D7-348D54CB72AB}" destId="{64A8D6AB-C1B5-433B-BD9E-0F85D8761ECC}" srcOrd="0" destOrd="0" presId="urn:microsoft.com/office/officeart/2018/2/layout/IconCircleList"/>
    <dgm:cxn modelId="{E7269DFA-DA39-4C90-B052-12194585D853}" type="presOf" srcId="{36A41521-30B2-45FC-86FD-4ADF279997CA}" destId="{912EEA07-AF15-468B-9295-CC3FBC72702E}" srcOrd="0" destOrd="0" presId="urn:microsoft.com/office/officeart/2018/2/layout/IconCircleList"/>
    <dgm:cxn modelId="{179356CE-D3C7-4B2C-9F59-BDF5081C18D4}" type="presParOf" srcId="{452B4BE9-DF0F-4204-B499-FF6F74412E15}" destId="{56A7EFB7-99FF-412D-90CF-8FDBA6E978A1}" srcOrd="0" destOrd="0" presId="urn:microsoft.com/office/officeart/2018/2/layout/IconCircleList"/>
    <dgm:cxn modelId="{E39AA792-671C-4BDF-B4B5-A29293504959}" type="presParOf" srcId="{56A7EFB7-99FF-412D-90CF-8FDBA6E978A1}" destId="{D4982600-5544-45AA-B14A-F94E448A615E}" srcOrd="0" destOrd="0" presId="urn:microsoft.com/office/officeart/2018/2/layout/IconCircleList"/>
    <dgm:cxn modelId="{1E08F8A7-BBA3-4D02-B642-88D0BBB26C59}" type="presParOf" srcId="{D4982600-5544-45AA-B14A-F94E448A615E}" destId="{2017AB87-D66F-423E-992D-CA20B070341E}" srcOrd="0" destOrd="0" presId="urn:microsoft.com/office/officeart/2018/2/layout/IconCircleList"/>
    <dgm:cxn modelId="{A4A5521B-600D-4F90-AB60-8C1C5F3D2A34}" type="presParOf" srcId="{D4982600-5544-45AA-B14A-F94E448A615E}" destId="{8376CC3F-7464-4B87-9A63-55B00393A650}" srcOrd="1" destOrd="0" presId="urn:microsoft.com/office/officeart/2018/2/layout/IconCircleList"/>
    <dgm:cxn modelId="{709DD430-0D4D-4987-88BE-A311FBD4B655}" type="presParOf" srcId="{D4982600-5544-45AA-B14A-F94E448A615E}" destId="{CD9A35D3-ED1B-4D17-A210-05A4068E217B}" srcOrd="2" destOrd="0" presId="urn:microsoft.com/office/officeart/2018/2/layout/IconCircleList"/>
    <dgm:cxn modelId="{E50A5F5B-3DBC-4C8B-BCC3-C1F2462A2EB7}" type="presParOf" srcId="{D4982600-5544-45AA-B14A-F94E448A615E}" destId="{E97C19D6-AF90-4AA7-AB9C-D8FFE258E450}" srcOrd="3" destOrd="0" presId="urn:microsoft.com/office/officeart/2018/2/layout/IconCircleList"/>
    <dgm:cxn modelId="{5C4FDCFE-2C30-4016-A0DD-145A8989CAEA}" type="presParOf" srcId="{56A7EFB7-99FF-412D-90CF-8FDBA6E978A1}" destId="{64A8D6AB-C1B5-433B-BD9E-0F85D8761ECC}" srcOrd="1" destOrd="0" presId="urn:microsoft.com/office/officeart/2018/2/layout/IconCircleList"/>
    <dgm:cxn modelId="{042163FE-A14F-4859-8D84-66D133D1C4E8}" type="presParOf" srcId="{56A7EFB7-99FF-412D-90CF-8FDBA6E978A1}" destId="{0608E73A-D30E-48F5-AB04-70A61D0E8A2F}" srcOrd="2" destOrd="0" presId="urn:microsoft.com/office/officeart/2018/2/layout/IconCircleList"/>
    <dgm:cxn modelId="{A9E9DBA7-6FFC-4791-9EF1-91C0F974ADA1}" type="presParOf" srcId="{0608E73A-D30E-48F5-AB04-70A61D0E8A2F}" destId="{AC45567D-71BD-4040-8D4D-19792EF79345}" srcOrd="0" destOrd="0" presId="urn:microsoft.com/office/officeart/2018/2/layout/IconCircleList"/>
    <dgm:cxn modelId="{1411BC0A-71AB-499B-87B8-487D7082B474}" type="presParOf" srcId="{0608E73A-D30E-48F5-AB04-70A61D0E8A2F}" destId="{C6D8542C-3EEA-4F2A-A383-7ADA7018E1AA}" srcOrd="1" destOrd="0" presId="urn:microsoft.com/office/officeart/2018/2/layout/IconCircleList"/>
    <dgm:cxn modelId="{BC81415F-3536-4618-B17E-7113BE4EDC8A}" type="presParOf" srcId="{0608E73A-D30E-48F5-AB04-70A61D0E8A2F}" destId="{5A9ECB5C-B7C8-4CF9-A54E-ECF7503F8409}" srcOrd="2" destOrd="0" presId="urn:microsoft.com/office/officeart/2018/2/layout/IconCircleList"/>
    <dgm:cxn modelId="{CCD0D48F-FBDE-4545-827B-BC2FCCEE766B}" type="presParOf" srcId="{0608E73A-D30E-48F5-AB04-70A61D0E8A2F}" destId="{912EEA07-AF15-468B-9295-CC3FBC72702E}" srcOrd="3" destOrd="0" presId="urn:microsoft.com/office/officeart/2018/2/layout/IconCircleList"/>
    <dgm:cxn modelId="{7CCCCE8B-E18F-4687-A28C-F937BF683D0F}" type="presParOf" srcId="{56A7EFB7-99FF-412D-90CF-8FDBA6E978A1}" destId="{B02B125D-91DD-4C29-83B4-7527EE0E830F}" srcOrd="3" destOrd="0" presId="urn:microsoft.com/office/officeart/2018/2/layout/IconCircleList"/>
    <dgm:cxn modelId="{99D9FDF9-DF72-426C-B923-793E139C9209}" type="presParOf" srcId="{56A7EFB7-99FF-412D-90CF-8FDBA6E978A1}" destId="{3C07C565-5687-4303-9576-FF4E52DF3BDD}" srcOrd="4" destOrd="0" presId="urn:microsoft.com/office/officeart/2018/2/layout/IconCircleList"/>
    <dgm:cxn modelId="{325A0921-0B69-4B6B-88FD-9A2D541514AC}" type="presParOf" srcId="{3C07C565-5687-4303-9576-FF4E52DF3BDD}" destId="{E2C86B1F-64E3-4FA3-8979-84B7F507A8C2}" srcOrd="0" destOrd="0" presId="urn:microsoft.com/office/officeart/2018/2/layout/IconCircleList"/>
    <dgm:cxn modelId="{CDEE538D-8B84-4CE9-A079-8E3DBFD38575}" type="presParOf" srcId="{3C07C565-5687-4303-9576-FF4E52DF3BDD}" destId="{F9D0A6AD-9502-4311-857E-A03CFBE92C78}" srcOrd="1" destOrd="0" presId="urn:microsoft.com/office/officeart/2018/2/layout/IconCircleList"/>
    <dgm:cxn modelId="{71C9B29E-A153-4FC0-8469-B6DBDC44A798}" type="presParOf" srcId="{3C07C565-5687-4303-9576-FF4E52DF3BDD}" destId="{CD895C1E-9318-4815-A99D-80E7885BC731}" srcOrd="2" destOrd="0" presId="urn:microsoft.com/office/officeart/2018/2/layout/IconCircleList"/>
    <dgm:cxn modelId="{1BE1C958-8195-41BC-BCEB-AD53ED5F3A14}" type="presParOf" srcId="{3C07C565-5687-4303-9576-FF4E52DF3BDD}" destId="{C8D43BD0-6FB2-4BBC-9837-89E759D6C9BC}" srcOrd="3" destOrd="0" presId="urn:microsoft.com/office/officeart/2018/2/layout/IconCircleList"/>
    <dgm:cxn modelId="{3819CA85-4635-4FB5-A751-26F84C38336E}" type="presParOf" srcId="{56A7EFB7-99FF-412D-90CF-8FDBA6E978A1}" destId="{40B9EFE8-786F-4EA8-A32C-6AB61CCBBA51}" srcOrd="5" destOrd="0" presId="urn:microsoft.com/office/officeart/2018/2/layout/IconCircleList"/>
    <dgm:cxn modelId="{EF3596AA-87E1-4411-ADF7-06EAF462F643}" type="presParOf" srcId="{56A7EFB7-99FF-412D-90CF-8FDBA6E978A1}" destId="{E1D766B3-0224-4ADB-92E4-62ECA129D3D1}" srcOrd="6" destOrd="0" presId="urn:microsoft.com/office/officeart/2018/2/layout/IconCircleList"/>
    <dgm:cxn modelId="{CAAFB133-D2EC-4C1D-B3E5-560A35EE551F}" type="presParOf" srcId="{E1D766B3-0224-4ADB-92E4-62ECA129D3D1}" destId="{9DA15B51-A057-4092-B76C-580D62637AC5}" srcOrd="0" destOrd="0" presId="urn:microsoft.com/office/officeart/2018/2/layout/IconCircleList"/>
    <dgm:cxn modelId="{741BD3A0-6ED8-40BF-896A-E3060D7F063C}" type="presParOf" srcId="{E1D766B3-0224-4ADB-92E4-62ECA129D3D1}" destId="{06EC8A1D-89DB-4B32-8121-AD0C967EBACF}" srcOrd="1" destOrd="0" presId="urn:microsoft.com/office/officeart/2018/2/layout/IconCircleList"/>
    <dgm:cxn modelId="{C4329FE6-9403-4CC4-B245-673D2688EAB2}" type="presParOf" srcId="{E1D766B3-0224-4ADB-92E4-62ECA129D3D1}" destId="{930D0123-7FE3-4A03-9C2B-9F3836A621CB}" srcOrd="2" destOrd="0" presId="urn:microsoft.com/office/officeart/2018/2/layout/IconCircleList"/>
    <dgm:cxn modelId="{A62313FF-C26C-4C55-A1CA-743D966C1BA7}" type="presParOf" srcId="{E1D766B3-0224-4ADB-92E4-62ECA129D3D1}" destId="{68976A50-AC06-40E7-901C-878DC4F19E13}"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29C2A79-30E8-4B9E-993D-500E6C29B67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1EA79CC-3B9B-4045-862D-B1D8D7852D92}">
      <dgm:prSet/>
      <dgm:spPr/>
      <dgm:t>
        <a:bodyPr/>
        <a:lstStyle/>
        <a:p>
          <a:r>
            <a:rPr lang="en-GB"/>
            <a:t>Sampling - purposive sampling strategy, 10 participants</a:t>
          </a:r>
          <a:endParaRPr lang="en-US"/>
        </a:p>
      </dgm:t>
    </dgm:pt>
    <dgm:pt modelId="{60B9C50F-8C5A-4A90-AB2E-233C0E1DF6E2}" type="parTrans" cxnId="{3247B9A3-E45B-4CF3-A102-8BC81EB83A41}">
      <dgm:prSet/>
      <dgm:spPr/>
      <dgm:t>
        <a:bodyPr/>
        <a:lstStyle/>
        <a:p>
          <a:endParaRPr lang="en-US"/>
        </a:p>
      </dgm:t>
    </dgm:pt>
    <dgm:pt modelId="{4B957043-D8FC-460B-B251-2AA714D25050}" type="sibTrans" cxnId="{3247B9A3-E45B-4CF3-A102-8BC81EB83A41}">
      <dgm:prSet/>
      <dgm:spPr/>
      <dgm:t>
        <a:bodyPr/>
        <a:lstStyle/>
        <a:p>
          <a:endParaRPr lang="en-US"/>
        </a:p>
      </dgm:t>
    </dgm:pt>
    <dgm:pt modelId="{0A2EEA31-ACA2-4F63-AE22-5A6E6B063C8F}">
      <dgm:prSet/>
      <dgm:spPr/>
      <dgm:t>
        <a:bodyPr/>
        <a:lstStyle/>
        <a:p>
          <a:r>
            <a:rPr lang="en-GB"/>
            <a:t>Data Collection - structured phone call interviews </a:t>
          </a:r>
          <a:endParaRPr lang="en-US"/>
        </a:p>
      </dgm:t>
    </dgm:pt>
    <dgm:pt modelId="{1A9A0117-5C61-4B0F-AF92-24CFF593102A}" type="parTrans" cxnId="{E03CA512-89D7-4E3B-816D-53BE71EF3207}">
      <dgm:prSet/>
      <dgm:spPr/>
      <dgm:t>
        <a:bodyPr/>
        <a:lstStyle/>
        <a:p>
          <a:endParaRPr lang="en-US"/>
        </a:p>
      </dgm:t>
    </dgm:pt>
    <dgm:pt modelId="{726ABB6A-571F-4201-8C79-DED5A9E1E81A}" type="sibTrans" cxnId="{E03CA512-89D7-4E3B-816D-53BE71EF3207}">
      <dgm:prSet/>
      <dgm:spPr/>
      <dgm:t>
        <a:bodyPr/>
        <a:lstStyle/>
        <a:p>
          <a:endParaRPr lang="en-US"/>
        </a:p>
      </dgm:t>
    </dgm:pt>
    <dgm:pt modelId="{0C8BDB51-C573-4FE3-B26A-CB6D97F2730D}">
      <dgm:prSet/>
      <dgm:spPr/>
      <dgm:t>
        <a:bodyPr/>
        <a:lstStyle/>
        <a:p>
          <a:r>
            <a:rPr lang="en-GB"/>
            <a:t>Response as Strongly Agree -3, Agree - 2, Disagree – 1</a:t>
          </a:r>
          <a:endParaRPr lang="en-US"/>
        </a:p>
      </dgm:t>
    </dgm:pt>
    <dgm:pt modelId="{E33DFCCB-D760-48C2-B5BA-5EE10B619CD7}" type="parTrans" cxnId="{8288C5DC-E275-4212-A387-2921A573261D}">
      <dgm:prSet/>
      <dgm:spPr/>
      <dgm:t>
        <a:bodyPr/>
        <a:lstStyle/>
        <a:p>
          <a:endParaRPr lang="en-US"/>
        </a:p>
      </dgm:t>
    </dgm:pt>
    <dgm:pt modelId="{D3DB711C-61DE-438C-91AE-8AD4D69A1A97}" type="sibTrans" cxnId="{8288C5DC-E275-4212-A387-2921A573261D}">
      <dgm:prSet/>
      <dgm:spPr/>
      <dgm:t>
        <a:bodyPr/>
        <a:lstStyle/>
        <a:p>
          <a:endParaRPr lang="en-US"/>
        </a:p>
      </dgm:t>
    </dgm:pt>
    <dgm:pt modelId="{7EDE07EF-9AF6-4AA7-BDE4-D320636177F6}">
      <dgm:prSet/>
      <dgm:spPr/>
      <dgm:t>
        <a:bodyPr/>
        <a:lstStyle/>
        <a:p>
          <a:r>
            <a:rPr lang="en-GB"/>
            <a:t>Validity - data source triangulation </a:t>
          </a:r>
          <a:endParaRPr lang="en-US"/>
        </a:p>
      </dgm:t>
    </dgm:pt>
    <dgm:pt modelId="{29953EBC-9ECE-4C5D-8110-BC64D826DD70}" type="parTrans" cxnId="{60E9AB65-B1D0-4580-A627-038E100D9AC6}">
      <dgm:prSet/>
      <dgm:spPr/>
      <dgm:t>
        <a:bodyPr/>
        <a:lstStyle/>
        <a:p>
          <a:endParaRPr lang="en-US"/>
        </a:p>
      </dgm:t>
    </dgm:pt>
    <dgm:pt modelId="{C03DA6F8-9FF1-4042-BD43-0886B78B42E4}" type="sibTrans" cxnId="{60E9AB65-B1D0-4580-A627-038E100D9AC6}">
      <dgm:prSet/>
      <dgm:spPr/>
      <dgm:t>
        <a:bodyPr/>
        <a:lstStyle/>
        <a:p>
          <a:endParaRPr lang="en-US"/>
        </a:p>
      </dgm:t>
    </dgm:pt>
    <dgm:pt modelId="{BCE8E294-FC7F-409F-8402-E8297BE9C290}">
      <dgm:prSet/>
      <dgm:spPr/>
      <dgm:t>
        <a:bodyPr/>
        <a:lstStyle/>
        <a:p>
          <a:r>
            <a:rPr lang="en-GB"/>
            <a:t>Limitations - small sample size of 10 participants limited the generalizability </a:t>
          </a:r>
          <a:endParaRPr lang="en-US"/>
        </a:p>
      </dgm:t>
    </dgm:pt>
    <dgm:pt modelId="{468302CE-5175-4739-B319-998A2CD68678}" type="parTrans" cxnId="{DA1296DC-354F-4009-BB0A-60C9F897C76B}">
      <dgm:prSet/>
      <dgm:spPr/>
      <dgm:t>
        <a:bodyPr/>
        <a:lstStyle/>
        <a:p>
          <a:endParaRPr lang="en-US"/>
        </a:p>
      </dgm:t>
    </dgm:pt>
    <dgm:pt modelId="{6438916C-43E1-4EEE-8B6B-0BDF856B8898}" type="sibTrans" cxnId="{DA1296DC-354F-4009-BB0A-60C9F897C76B}">
      <dgm:prSet/>
      <dgm:spPr/>
      <dgm:t>
        <a:bodyPr/>
        <a:lstStyle/>
        <a:p>
          <a:endParaRPr lang="en-US"/>
        </a:p>
      </dgm:t>
    </dgm:pt>
    <dgm:pt modelId="{C9D6B8D4-BB8E-4896-A042-AF921F28AB97}" type="pres">
      <dgm:prSet presAssocID="{429C2A79-30E8-4B9E-993D-500E6C29B671}" presName="root" presStyleCnt="0">
        <dgm:presLayoutVars>
          <dgm:dir/>
          <dgm:resizeHandles val="exact"/>
        </dgm:presLayoutVars>
      </dgm:prSet>
      <dgm:spPr/>
    </dgm:pt>
    <dgm:pt modelId="{4740FAF8-638A-4AE7-92F7-F96A92929C43}" type="pres">
      <dgm:prSet presAssocID="{51EA79CC-3B9B-4045-862D-B1D8D7852D92}" presName="compNode" presStyleCnt="0"/>
      <dgm:spPr/>
    </dgm:pt>
    <dgm:pt modelId="{0461F075-8BAF-4773-A031-A2D0996ED989}" type="pres">
      <dgm:prSet presAssocID="{51EA79CC-3B9B-4045-862D-B1D8D7852D92}" presName="bgRect" presStyleLbl="bgShp" presStyleIdx="0" presStyleCnt="5"/>
      <dgm:spPr/>
    </dgm:pt>
    <dgm:pt modelId="{6E855ADA-E43A-46EF-A702-52F988EC19E8}" type="pres">
      <dgm:prSet presAssocID="{51EA79CC-3B9B-4045-862D-B1D8D7852D9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heatre"/>
        </a:ext>
      </dgm:extLst>
    </dgm:pt>
    <dgm:pt modelId="{84AD5B19-78C0-482A-99C7-C4246E42F7BC}" type="pres">
      <dgm:prSet presAssocID="{51EA79CC-3B9B-4045-862D-B1D8D7852D92}" presName="spaceRect" presStyleCnt="0"/>
      <dgm:spPr/>
    </dgm:pt>
    <dgm:pt modelId="{BC03E14D-3414-4B7B-A163-159315D7CDCD}" type="pres">
      <dgm:prSet presAssocID="{51EA79CC-3B9B-4045-862D-B1D8D7852D92}" presName="parTx" presStyleLbl="revTx" presStyleIdx="0" presStyleCnt="5">
        <dgm:presLayoutVars>
          <dgm:chMax val="0"/>
          <dgm:chPref val="0"/>
        </dgm:presLayoutVars>
      </dgm:prSet>
      <dgm:spPr/>
    </dgm:pt>
    <dgm:pt modelId="{EB0A9EA3-B91B-41A5-B56C-E18A5A3211E0}" type="pres">
      <dgm:prSet presAssocID="{4B957043-D8FC-460B-B251-2AA714D25050}" presName="sibTrans" presStyleCnt="0"/>
      <dgm:spPr/>
    </dgm:pt>
    <dgm:pt modelId="{35B60EC9-9BCD-4995-B358-6A176AC1A7A7}" type="pres">
      <dgm:prSet presAssocID="{0A2EEA31-ACA2-4F63-AE22-5A6E6B063C8F}" presName="compNode" presStyleCnt="0"/>
      <dgm:spPr/>
    </dgm:pt>
    <dgm:pt modelId="{3537B0F5-6634-4FAB-BF55-4BD682334B55}" type="pres">
      <dgm:prSet presAssocID="{0A2EEA31-ACA2-4F63-AE22-5A6E6B063C8F}" presName="bgRect" presStyleLbl="bgShp" presStyleIdx="1" presStyleCnt="5"/>
      <dgm:spPr/>
    </dgm:pt>
    <dgm:pt modelId="{BBE587DA-20C8-4C5A-9DAF-4C39C1F59656}" type="pres">
      <dgm:prSet presAssocID="{0A2EEA31-ACA2-4F63-AE22-5A6E6B063C8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ceiver"/>
        </a:ext>
      </dgm:extLst>
    </dgm:pt>
    <dgm:pt modelId="{5702DE45-1EDE-43A6-B8D9-55C8E9592F62}" type="pres">
      <dgm:prSet presAssocID="{0A2EEA31-ACA2-4F63-AE22-5A6E6B063C8F}" presName="spaceRect" presStyleCnt="0"/>
      <dgm:spPr/>
    </dgm:pt>
    <dgm:pt modelId="{AC61A822-D444-4DFF-852E-6FC231D38A78}" type="pres">
      <dgm:prSet presAssocID="{0A2EEA31-ACA2-4F63-AE22-5A6E6B063C8F}" presName="parTx" presStyleLbl="revTx" presStyleIdx="1" presStyleCnt="5">
        <dgm:presLayoutVars>
          <dgm:chMax val="0"/>
          <dgm:chPref val="0"/>
        </dgm:presLayoutVars>
      </dgm:prSet>
      <dgm:spPr/>
    </dgm:pt>
    <dgm:pt modelId="{73CD5622-9194-4F20-8B5D-AAA636DC2D4D}" type="pres">
      <dgm:prSet presAssocID="{726ABB6A-571F-4201-8C79-DED5A9E1E81A}" presName="sibTrans" presStyleCnt="0"/>
      <dgm:spPr/>
    </dgm:pt>
    <dgm:pt modelId="{D086FDA6-6A86-4C60-A571-758F872C4A10}" type="pres">
      <dgm:prSet presAssocID="{0C8BDB51-C573-4FE3-B26A-CB6D97F2730D}" presName="compNode" presStyleCnt="0"/>
      <dgm:spPr/>
    </dgm:pt>
    <dgm:pt modelId="{CD5D1F63-ECCE-4B27-954C-83A0609B8E80}" type="pres">
      <dgm:prSet presAssocID="{0C8BDB51-C573-4FE3-B26A-CB6D97F2730D}" presName="bgRect" presStyleLbl="bgShp" presStyleIdx="2" presStyleCnt="5"/>
      <dgm:spPr/>
    </dgm:pt>
    <dgm:pt modelId="{1327FA7E-D228-47BC-94FD-E30BCA591106}" type="pres">
      <dgm:prSet presAssocID="{0C8BDB51-C573-4FE3-B26A-CB6D97F2730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utral Face with No Fill"/>
        </a:ext>
      </dgm:extLst>
    </dgm:pt>
    <dgm:pt modelId="{DC435CEA-A94A-438D-B78E-6EB8C260CA36}" type="pres">
      <dgm:prSet presAssocID="{0C8BDB51-C573-4FE3-B26A-CB6D97F2730D}" presName="spaceRect" presStyleCnt="0"/>
      <dgm:spPr/>
    </dgm:pt>
    <dgm:pt modelId="{8733B4C2-0515-449D-B206-C6E77EF01F26}" type="pres">
      <dgm:prSet presAssocID="{0C8BDB51-C573-4FE3-B26A-CB6D97F2730D}" presName="parTx" presStyleLbl="revTx" presStyleIdx="2" presStyleCnt="5">
        <dgm:presLayoutVars>
          <dgm:chMax val="0"/>
          <dgm:chPref val="0"/>
        </dgm:presLayoutVars>
      </dgm:prSet>
      <dgm:spPr/>
    </dgm:pt>
    <dgm:pt modelId="{1CB61BE0-423C-4418-8826-18833F585646}" type="pres">
      <dgm:prSet presAssocID="{D3DB711C-61DE-438C-91AE-8AD4D69A1A97}" presName="sibTrans" presStyleCnt="0"/>
      <dgm:spPr/>
    </dgm:pt>
    <dgm:pt modelId="{6865E764-B58D-4A64-976B-2BC37C295CB3}" type="pres">
      <dgm:prSet presAssocID="{7EDE07EF-9AF6-4AA7-BDE4-D320636177F6}" presName="compNode" presStyleCnt="0"/>
      <dgm:spPr/>
    </dgm:pt>
    <dgm:pt modelId="{711E2D0E-57BD-4CB9-9B1B-880F28989568}" type="pres">
      <dgm:prSet presAssocID="{7EDE07EF-9AF6-4AA7-BDE4-D320636177F6}" presName="bgRect" presStyleLbl="bgShp" presStyleIdx="3" presStyleCnt="5"/>
      <dgm:spPr/>
    </dgm:pt>
    <dgm:pt modelId="{7C3D4D2B-86EA-495E-BB20-82AFA260C75A}" type="pres">
      <dgm:prSet presAssocID="{7EDE07EF-9AF6-4AA7-BDE4-D320636177F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16E82E59-AE1A-46BD-8F85-B5F6C5106AB7}" type="pres">
      <dgm:prSet presAssocID="{7EDE07EF-9AF6-4AA7-BDE4-D320636177F6}" presName="spaceRect" presStyleCnt="0"/>
      <dgm:spPr/>
    </dgm:pt>
    <dgm:pt modelId="{0E336059-4D44-4F27-BECC-DCF20B625A82}" type="pres">
      <dgm:prSet presAssocID="{7EDE07EF-9AF6-4AA7-BDE4-D320636177F6}" presName="parTx" presStyleLbl="revTx" presStyleIdx="3" presStyleCnt="5">
        <dgm:presLayoutVars>
          <dgm:chMax val="0"/>
          <dgm:chPref val="0"/>
        </dgm:presLayoutVars>
      </dgm:prSet>
      <dgm:spPr/>
    </dgm:pt>
    <dgm:pt modelId="{AA93E68D-D1E5-4DD9-8CB9-B25C34D25EA8}" type="pres">
      <dgm:prSet presAssocID="{C03DA6F8-9FF1-4042-BD43-0886B78B42E4}" presName="sibTrans" presStyleCnt="0"/>
      <dgm:spPr/>
    </dgm:pt>
    <dgm:pt modelId="{3A208F82-43E4-4433-AE82-6E7BDE6F56F3}" type="pres">
      <dgm:prSet presAssocID="{BCE8E294-FC7F-409F-8402-E8297BE9C290}" presName="compNode" presStyleCnt="0"/>
      <dgm:spPr/>
    </dgm:pt>
    <dgm:pt modelId="{984736E8-EFDC-48E9-937A-73B93253800A}" type="pres">
      <dgm:prSet presAssocID="{BCE8E294-FC7F-409F-8402-E8297BE9C290}" presName="bgRect" presStyleLbl="bgShp" presStyleIdx="4" presStyleCnt="5"/>
      <dgm:spPr/>
    </dgm:pt>
    <dgm:pt modelId="{BF737241-8AB6-41EB-9035-12038CAE1E28}" type="pres">
      <dgm:prSet presAssocID="{BCE8E294-FC7F-409F-8402-E8297BE9C29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roup"/>
        </a:ext>
      </dgm:extLst>
    </dgm:pt>
    <dgm:pt modelId="{2369E9BB-1F93-4A76-B657-159F2026632D}" type="pres">
      <dgm:prSet presAssocID="{BCE8E294-FC7F-409F-8402-E8297BE9C290}" presName="spaceRect" presStyleCnt="0"/>
      <dgm:spPr/>
    </dgm:pt>
    <dgm:pt modelId="{19A124CA-B777-427D-AA7F-954F84F25681}" type="pres">
      <dgm:prSet presAssocID="{BCE8E294-FC7F-409F-8402-E8297BE9C290}" presName="parTx" presStyleLbl="revTx" presStyleIdx="4" presStyleCnt="5">
        <dgm:presLayoutVars>
          <dgm:chMax val="0"/>
          <dgm:chPref val="0"/>
        </dgm:presLayoutVars>
      </dgm:prSet>
      <dgm:spPr/>
    </dgm:pt>
  </dgm:ptLst>
  <dgm:cxnLst>
    <dgm:cxn modelId="{E03CA512-89D7-4E3B-816D-53BE71EF3207}" srcId="{429C2A79-30E8-4B9E-993D-500E6C29B671}" destId="{0A2EEA31-ACA2-4F63-AE22-5A6E6B063C8F}" srcOrd="1" destOrd="0" parTransId="{1A9A0117-5C61-4B0F-AF92-24CFF593102A}" sibTransId="{726ABB6A-571F-4201-8C79-DED5A9E1E81A}"/>
    <dgm:cxn modelId="{60E9AB65-B1D0-4580-A627-038E100D9AC6}" srcId="{429C2A79-30E8-4B9E-993D-500E6C29B671}" destId="{7EDE07EF-9AF6-4AA7-BDE4-D320636177F6}" srcOrd="3" destOrd="0" parTransId="{29953EBC-9ECE-4C5D-8110-BC64D826DD70}" sibTransId="{C03DA6F8-9FF1-4042-BD43-0886B78B42E4}"/>
    <dgm:cxn modelId="{5969DF6B-965E-4B6D-B711-BFB8032CD76B}" type="presOf" srcId="{7EDE07EF-9AF6-4AA7-BDE4-D320636177F6}" destId="{0E336059-4D44-4F27-BECC-DCF20B625A82}" srcOrd="0" destOrd="0" presId="urn:microsoft.com/office/officeart/2018/2/layout/IconVerticalSolidList"/>
    <dgm:cxn modelId="{8A1CE054-6FCB-4C1D-A2E6-8BCADB84D188}" type="presOf" srcId="{51EA79CC-3B9B-4045-862D-B1D8D7852D92}" destId="{BC03E14D-3414-4B7B-A163-159315D7CDCD}" srcOrd="0" destOrd="0" presId="urn:microsoft.com/office/officeart/2018/2/layout/IconVerticalSolidList"/>
    <dgm:cxn modelId="{C3596756-D667-4119-97E7-49278C08AEDE}" type="presOf" srcId="{429C2A79-30E8-4B9E-993D-500E6C29B671}" destId="{C9D6B8D4-BB8E-4896-A042-AF921F28AB97}" srcOrd="0" destOrd="0" presId="urn:microsoft.com/office/officeart/2018/2/layout/IconVerticalSolidList"/>
    <dgm:cxn modelId="{A035D381-AB0C-4900-8329-E7FB8C7570E1}" type="presOf" srcId="{0A2EEA31-ACA2-4F63-AE22-5A6E6B063C8F}" destId="{AC61A822-D444-4DFF-852E-6FC231D38A78}" srcOrd="0" destOrd="0" presId="urn:microsoft.com/office/officeart/2018/2/layout/IconVerticalSolidList"/>
    <dgm:cxn modelId="{EC742486-0E91-49D2-BBEC-4296085DD940}" type="presOf" srcId="{BCE8E294-FC7F-409F-8402-E8297BE9C290}" destId="{19A124CA-B777-427D-AA7F-954F84F25681}" srcOrd="0" destOrd="0" presId="urn:microsoft.com/office/officeart/2018/2/layout/IconVerticalSolidList"/>
    <dgm:cxn modelId="{3247B9A3-E45B-4CF3-A102-8BC81EB83A41}" srcId="{429C2A79-30E8-4B9E-993D-500E6C29B671}" destId="{51EA79CC-3B9B-4045-862D-B1D8D7852D92}" srcOrd="0" destOrd="0" parTransId="{60B9C50F-8C5A-4A90-AB2E-233C0E1DF6E2}" sibTransId="{4B957043-D8FC-460B-B251-2AA714D25050}"/>
    <dgm:cxn modelId="{D47D3AA4-73E4-49BA-A3E6-1CC479EC8A12}" type="presOf" srcId="{0C8BDB51-C573-4FE3-B26A-CB6D97F2730D}" destId="{8733B4C2-0515-449D-B206-C6E77EF01F26}" srcOrd="0" destOrd="0" presId="urn:microsoft.com/office/officeart/2018/2/layout/IconVerticalSolidList"/>
    <dgm:cxn modelId="{DA1296DC-354F-4009-BB0A-60C9F897C76B}" srcId="{429C2A79-30E8-4B9E-993D-500E6C29B671}" destId="{BCE8E294-FC7F-409F-8402-E8297BE9C290}" srcOrd="4" destOrd="0" parTransId="{468302CE-5175-4739-B319-998A2CD68678}" sibTransId="{6438916C-43E1-4EEE-8B6B-0BDF856B8898}"/>
    <dgm:cxn modelId="{8288C5DC-E275-4212-A387-2921A573261D}" srcId="{429C2A79-30E8-4B9E-993D-500E6C29B671}" destId="{0C8BDB51-C573-4FE3-B26A-CB6D97F2730D}" srcOrd="2" destOrd="0" parTransId="{E33DFCCB-D760-48C2-B5BA-5EE10B619CD7}" sibTransId="{D3DB711C-61DE-438C-91AE-8AD4D69A1A97}"/>
    <dgm:cxn modelId="{958A45A8-DA0D-41A2-A375-F923DD2F2A2E}" type="presParOf" srcId="{C9D6B8D4-BB8E-4896-A042-AF921F28AB97}" destId="{4740FAF8-638A-4AE7-92F7-F96A92929C43}" srcOrd="0" destOrd="0" presId="urn:microsoft.com/office/officeart/2018/2/layout/IconVerticalSolidList"/>
    <dgm:cxn modelId="{2C8F2D61-4D4A-416A-B5C2-4DEA12208974}" type="presParOf" srcId="{4740FAF8-638A-4AE7-92F7-F96A92929C43}" destId="{0461F075-8BAF-4773-A031-A2D0996ED989}" srcOrd="0" destOrd="0" presId="urn:microsoft.com/office/officeart/2018/2/layout/IconVerticalSolidList"/>
    <dgm:cxn modelId="{22BD9021-9382-4881-9AAD-6DEB2AA5CFE4}" type="presParOf" srcId="{4740FAF8-638A-4AE7-92F7-F96A92929C43}" destId="{6E855ADA-E43A-46EF-A702-52F988EC19E8}" srcOrd="1" destOrd="0" presId="urn:microsoft.com/office/officeart/2018/2/layout/IconVerticalSolidList"/>
    <dgm:cxn modelId="{8087B24D-8D93-485B-9890-CEBE4ABEB609}" type="presParOf" srcId="{4740FAF8-638A-4AE7-92F7-F96A92929C43}" destId="{84AD5B19-78C0-482A-99C7-C4246E42F7BC}" srcOrd="2" destOrd="0" presId="urn:microsoft.com/office/officeart/2018/2/layout/IconVerticalSolidList"/>
    <dgm:cxn modelId="{80960BB2-A962-4346-8D80-D1BE8D66BB1A}" type="presParOf" srcId="{4740FAF8-638A-4AE7-92F7-F96A92929C43}" destId="{BC03E14D-3414-4B7B-A163-159315D7CDCD}" srcOrd="3" destOrd="0" presId="urn:microsoft.com/office/officeart/2018/2/layout/IconVerticalSolidList"/>
    <dgm:cxn modelId="{6B03E46C-D360-4B73-A899-13F3A40704F9}" type="presParOf" srcId="{C9D6B8D4-BB8E-4896-A042-AF921F28AB97}" destId="{EB0A9EA3-B91B-41A5-B56C-E18A5A3211E0}" srcOrd="1" destOrd="0" presId="urn:microsoft.com/office/officeart/2018/2/layout/IconVerticalSolidList"/>
    <dgm:cxn modelId="{041B2934-31C3-4560-822D-DD1F23EDAA9D}" type="presParOf" srcId="{C9D6B8D4-BB8E-4896-A042-AF921F28AB97}" destId="{35B60EC9-9BCD-4995-B358-6A176AC1A7A7}" srcOrd="2" destOrd="0" presId="urn:microsoft.com/office/officeart/2018/2/layout/IconVerticalSolidList"/>
    <dgm:cxn modelId="{57385C4F-48A5-49A1-B02B-94F862441088}" type="presParOf" srcId="{35B60EC9-9BCD-4995-B358-6A176AC1A7A7}" destId="{3537B0F5-6634-4FAB-BF55-4BD682334B55}" srcOrd="0" destOrd="0" presId="urn:microsoft.com/office/officeart/2018/2/layout/IconVerticalSolidList"/>
    <dgm:cxn modelId="{F0290918-D2C0-4BD8-96BE-600D97617933}" type="presParOf" srcId="{35B60EC9-9BCD-4995-B358-6A176AC1A7A7}" destId="{BBE587DA-20C8-4C5A-9DAF-4C39C1F59656}" srcOrd="1" destOrd="0" presId="urn:microsoft.com/office/officeart/2018/2/layout/IconVerticalSolidList"/>
    <dgm:cxn modelId="{29B08580-EA62-4B72-8AAC-30C1651C6CA8}" type="presParOf" srcId="{35B60EC9-9BCD-4995-B358-6A176AC1A7A7}" destId="{5702DE45-1EDE-43A6-B8D9-55C8E9592F62}" srcOrd="2" destOrd="0" presId="urn:microsoft.com/office/officeart/2018/2/layout/IconVerticalSolidList"/>
    <dgm:cxn modelId="{6C0845F1-70FD-421E-B9DB-A6FDB3161C86}" type="presParOf" srcId="{35B60EC9-9BCD-4995-B358-6A176AC1A7A7}" destId="{AC61A822-D444-4DFF-852E-6FC231D38A78}" srcOrd="3" destOrd="0" presId="urn:microsoft.com/office/officeart/2018/2/layout/IconVerticalSolidList"/>
    <dgm:cxn modelId="{011C8936-2260-4C5C-A406-2D648897AC3C}" type="presParOf" srcId="{C9D6B8D4-BB8E-4896-A042-AF921F28AB97}" destId="{73CD5622-9194-4F20-8B5D-AAA636DC2D4D}" srcOrd="3" destOrd="0" presId="urn:microsoft.com/office/officeart/2018/2/layout/IconVerticalSolidList"/>
    <dgm:cxn modelId="{044D9C66-87C0-4627-8204-6E6EA551861B}" type="presParOf" srcId="{C9D6B8D4-BB8E-4896-A042-AF921F28AB97}" destId="{D086FDA6-6A86-4C60-A571-758F872C4A10}" srcOrd="4" destOrd="0" presId="urn:microsoft.com/office/officeart/2018/2/layout/IconVerticalSolidList"/>
    <dgm:cxn modelId="{A9584DDF-B197-42F6-82C3-DA9F10989389}" type="presParOf" srcId="{D086FDA6-6A86-4C60-A571-758F872C4A10}" destId="{CD5D1F63-ECCE-4B27-954C-83A0609B8E80}" srcOrd="0" destOrd="0" presId="urn:microsoft.com/office/officeart/2018/2/layout/IconVerticalSolidList"/>
    <dgm:cxn modelId="{C19A18E8-0B87-4128-87C3-AFE058C890D5}" type="presParOf" srcId="{D086FDA6-6A86-4C60-A571-758F872C4A10}" destId="{1327FA7E-D228-47BC-94FD-E30BCA591106}" srcOrd="1" destOrd="0" presId="urn:microsoft.com/office/officeart/2018/2/layout/IconVerticalSolidList"/>
    <dgm:cxn modelId="{19DA690B-A718-4DE6-A517-BA5B9C3432EE}" type="presParOf" srcId="{D086FDA6-6A86-4C60-A571-758F872C4A10}" destId="{DC435CEA-A94A-438D-B78E-6EB8C260CA36}" srcOrd="2" destOrd="0" presId="urn:microsoft.com/office/officeart/2018/2/layout/IconVerticalSolidList"/>
    <dgm:cxn modelId="{F4AC0A53-3E11-4551-ABE4-3633A7800DDC}" type="presParOf" srcId="{D086FDA6-6A86-4C60-A571-758F872C4A10}" destId="{8733B4C2-0515-449D-B206-C6E77EF01F26}" srcOrd="3" destOrd="0" presId="urn:microsoft.com/office/officeart/2018/2/layout/IconVerticalSolidList"/>
    <dgm:cxn modelId="{51722959-D5BF-486B-9E1C-0F31BCC64BAA}" type="presParOf" srcId="{C9D6B8D4-BB8E-4896-A042-AF921F28AB97}" destId="{1CB61BE0-423C-4418-8826-18833F585646}" srcOrd="5" destOrd="0" presId="urn:microsoft.com/office/officeart/2018/2/layout/IconVerticalSolidList"/>
    <dgm:cxn modelId="{5FC14F53-6650-47BE-A944-7AA68EFCE07C}" type="presParOf" srcId="{C9D6B8D4-BB8E-4896-A042-AF921F28AB97}" destId="{6865E764-B58D-4A64-976B-2BC37C295CB3}" srcOrd="6" destOrd="0" presId="urn:microsoft.com/office/officeart/2018/2/layout/IconVerticalSolidList"/>
    <dgm:cxn modelId="{C13A0692-6E9F-40B1-806C-C7F1DF87937D}" type="presParOf" srcId="{6865E764-B58D-4A64-976B-2BC37C295CB3}" destId="{711E2D0E-57BD-4CB9-9B1B-880F28989568}" srcOrd="0" destOrd="0" presId="urn:microsoft.com/office/officeart/2018/2/layout/IconVerticalSolidList"/>
    <dgm:cxn modelId="{2E713A45-4D0A-44B0-8312-EBC1F3307C52}" type="presParOf" srcId="{6865E764-B58D-4A64-976B-2BC37C295CB3}" destId="{7C3D4D2B-86EA-495E-BB20-82AFA260C75A}" srcOrd="1" destOrd="0" presId="urn:microsoft.com/office/officeart/2018/2/layout/IconVerticalSolidList"/>
    <dgm:cxn modelId="{2737CE9B-BFFC-4C56-81D4-069B778FECB8}" type="presParOf" srcId="{6865E764-B58D-4A64-976B-2BC37C295CB3}" destId="{16E82E59-AE1A-46BD-8F85-B5F6C5106AB7}" srcOrd="2" destOrd="0" presId="urn:microsoft.com/office/officeart/2018/2/layout/IconVerticalSolidList"/>
    <dgm:cxn modelId="{084647C7-5FE2-44D9-948D-8AB1AEE22009}" type="presParOf" srcId="{6865E764-B58D-4A64-976B-2BC37C295CB3}" destId="{0E336059-4D44-4F27-BECC-DCF20B625A82}" srcOrd="3" destOrd="0" presId="urn:microsoft.com/office/officeart/2018/2/layout/IconVerticalSolidList"/>
    <dgm:cxn modelId="{D01D75EE-F8ED-4026-A473-D62F7D401280}" type="presParOf" srcId="{C9D6B8D4-BB8E-4896-A042-AF921F28AB97}" destId="{AA93E68D-D1E5-4DD9-8CB9-B25C34D25EA8}" srcOrd="7" destOrd="0" presId="urn:microsoft.com/office/officeart/2018/2/layout/IconVerticalSolidList"/>
    <dgm:cxn modelId="{50A63CD9-54D2-4772-ABD5-06C7285F22F1}" type="presParOf" srcId="{C9D6B8D4-BB8E-4896-A042-AF921F28AB97}" destId="{3A208F82-43E4-4433-AE82-6E7BDE6F56F3}" srcOrd="8" destOrd="0" presId="urn:microsoft.com/office/officeart/2018/2/layout/IconVerticalSolidList"/>
    <dgm:cxn modelId="{0DFE1B79-3A76-4907-AC5C-7ECEB4CD9408}" type="presParOf" srcId="{3A208F82-43E4-4433-AE82-6E7BDE6F56F3}" destId="{984736E8-EFDC-48E9-937A-73B93253800A}" srcOrd="0" destOrd="0" presId="urn:microsoft.com/office/officeart/2018/2/layout/IconVerticalSolidList"/>
    <dgm:cxn modelId="{5900163C-3FD7-41D9-A275-3B7848160811}" type="presParOf" srcId="{3A208F82-43E4-4433-AE82-6E7BDE6F56F3}" destId="{BF737241-8AB6-41EB-9035-12038CAE1E28}" srcOrd="1" destOrd="0" presId="urn:microsoft.com/office/officeart/2018/2/layout/IconVerticalSolidList"/>
    <dgm:cxn modelId="{2DE387DC-0A7A-4D5B-A5D1-8C5001C2491E}" type="presParOf" srcId="{3A208F82-43E4-4433-AE82-6E7BDE6F56F3}" destId="{2369E9BB-1F93-4A76-B657-159F2026632D}" srcOrd="2" destOrd="0" presId="urn:microsoft.com/office/officeart/2018/2/layout/IconVerticalSolidList"/>
    <dgm:cxn modelId="{62C959C0-3332-4CBB-8689-D305CC01810D}" type="presParOf" srcId="{3A208F82-43E4-4433-AE82-6E7BDE6F56F3}" destId="{19A124CA-B777-427D-AA7F-954F84F2568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8805E28-0422-4BF4-99D8-5FBDAD74A87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33326C1-8984-44FA-918F-0A1B9A2D50E4}">
      <dgm:prSet/>
      <dgm:spPr/>
      <dgm:t>
        <a:bodyPr/>
        <a:lstStyle/>
        <a:p>
          <a:r>
            <a:rPr lang="en-GB"/>
            <a:t>Demand for retail and residential properties declined - 70% strongly agree.</a:t>
          </a:r>
          <a:endParaRPr lang="en-US"/>
        </a:p>
      </dgm:t>
    </dgm:pt>
    <dgm:pt modelId="{7AAEA6F1-E90D-4255-A255-6A591657E5FB}" type="parTrans" cxnId="{DCACD5C8-1483-43C8-BF1F-AA485AE2623A}">
      <dgm:prSet/>
      <dgm:spPr/>
      <dgm:t>
        <a:bodyPr/>
        <a:lstStyle/>
        <a:p>
          <a:endParaRPr lang="en-US"/>
        </a:p>
      </dgm:t>
    </dgm:pt>
    <dgm:pt modelId="{AC2DC944-9A00-4EFF-9DA4-00B4B1E7704B}" type="sibTrans" cxnId="{DCACD5C8-1483-43C8-BF1F-AA485AE2623A}">
      <dgm:prSet/>
      <dgm:spPr/>
      <dgm:t>
        <a:bodyPr/>
        <a:lstStyle/>
        <a:p>
          <a:endParaRPr lang="en-US"/>
        </a:p>
      </dgm:t>
    </dgm:pt>
    <dgm:pt modelId="{017E2A91-8A49-4150-BD3A-E2EDEBD6D714}">
      <dgm:prSet/>
      <dgm:spPr/>
      <dgm:t>
        <a:bodyPr/>
        <a:lstStyle/>
        <a:p>
          <a:r>
            <a:rPr lang="en-GB"/>
            <a:t>60% of respondents strongly agreed there is recovery</a:t>
          </a:r>
          <a:endParaRPr lang="en-US"/>
        </a:p>
      </dgm:t>
    </dgm:pt>
    <dgm:pt modelId="{42B115CA-DD6E-4245-833E-72DF87DB2D12}" type="parTrans" cxnId="{26B7F037-C528-44DE-B92F-D255E1BCAD09}">
      <dgm:prSet/>
      <dgm:spPr/>
      <dgm:t>
        <a:bodyPr/>
        <a:lstStyle/>
        <a:p>
          <a:endParaRPr lang="en-US"/>
        </a:p>
      </dgm:t>
    </dgm:pt>
    <dgm:pt modelId="{E23B16A7-B309-4AA7-AB1F-B2102484A8AF}" type="sibTrans" cxnId="{26B7F037-C528-44DE-B92F-D255E1BCAD09}">
      <dgm:prSet/>
      <dgm:spPr/>
      <dgm:t>
        <a:bodyPr/>
        <a:lstStyle/>
        <a:p>
          <a:endParaRPr lang="en-US"/>
        </a:p>
      </dgm:t>
    </dgm:pt>
    <dgm:pt modelId="{D1E509D6-5168-4A2B-AA35-E1112799991B}">
      <dgm:prSet/>
      <dgm:spPr/>
      <dgm:t>
        <a:bodyPr/>
        <a:lstStyle/>
        <a:p>
          <a:r>
            <a:rPr lang="en-GB"/>
            <a:t>80% of respondents strongly agreed that property values are recovering</a:t>
          </a:r>
          <a:endParaRPr lang="en-US"/>
        </a:p>
      </dgm:t>
    </dgm:pt>
    <dgm:pt modelId="{EA585716-2DFA-4534-8C04-3B8E3F90BB08}" type="parTrans" cxnId="{77D62DB6-FBB0-4B0F-B1FA-4F84F201F97C}">
      <dgm:prSet/>
      <dgm:spPr/>
      <dgm:t>
        <a:bodyPr/>
        <a:lstStyle/>
        <a:p>
          <a:endParaRPr lang="en-US"/>
        </a:p>
      </dgm:t>
    </dgm:pt>
    <dgm:pt modelId="{C92FECAA-196B-451D-B571-B4305926B648}" type="sibTrans" cxnId="{77D62DB6-FBB0-4B0F-B1FA-4F84F201F97C}">
      <dgm:prSet/>
      <dgm:spPr/>
      <dgm:t>
        <a:bodyPr/>
        <a:lstStyle/>
        <a:p>
          <a:endParaRPr lang="en-US"/>
        </a:p>
      </dgm:t>
    </dgm:pt>
    <dgm:pt modelId="{9EFB43F6-DB6E-4124-A37B-D29FD9E657AD}">
      <dgm:prSet/>
      <dgm:spPr/>
      <dgm:t>
        <a:bodyPr/>
        <a:lstStyle/>
        <a:p>
          <a:r>
            <a:rPr lang="en-GB"/>
            <a:t>70% strongly agree rental rates are recovering</a:t>
          </a:r>
          <a:endParaRPr lang="en-US"/>
        </a:p>
      </dgm:t>
    </dgm:pt>
    <dgm:pt modelId="{E58BAC88-1AA5-4378-8F7D-83EEA3EFC53A}" type="parTrans" cxnId="{AE2529F3-46E1-41B2-B6F7-9F7A237E7744}">
      <dgm:prSet/>
      <dgm:spPr/>
      <dgm:t>
        <a:bodyPr/>
        <a:lstStyle/>
        <a:p>
          <a:endParaRPr lang="en-US"/>
        </a:p>
      </dgm:t>
    </dgm:pt>
    <dgm:pt modelId="{BA1EB9FB-9C18-43CC-A3CA-77A816DE2F49}" type="sibTrans" cxnId="{AE2529F3-46E1-41B2-B6F7-9F7A237E7744}">
      <dgm:prSet/>
      <dgm:spPr/>
      <dgm:t>
        <a:bodyPr/>
        <a:lstStyle/>
        <a:p>
          <a:endParaRPr lang="en-US"/>
        </a:p>
      </dgm:t>
    </dgm:pt>
    <dgm:pt modelId="{73054FF2-51BD-4F3A-B6E3-18323DC7E2AB}">
      <dgm:prSet/>
      <dgm:spPr/>
      <dgm:t>
        <a:bodyPr/>
        <a:lstStyle/>
        <a:p>
          <a:r>
            <a:rPr lang="en-GB"/>
            <a:t>30% of respondents strongly agreed that economic recovery policies positively impacted the CRE market. </a:t>
          </a:r>
          <a:endParaRPr lang="en-US"/>
        </a:p>
      </dgm:t>
    </dgm:pt>
    <dgm:pt modelId="{C8B07F12-025D-4413-A73E-3F9A3276F00A}" type="parTrans" cxnId="{463A3B8A-2973-4870-A245-374657C81F6D}">
      <dgm:prSet/>
      <dgm:spPr/>
      <dgm:t>
        <a:bodyPr/>
        <a:lstStyle/>
        <a:p>
          <a:endParaRPr lang="en-US"/>
        </a:p>
      </dgm:t>
    </dgm:pt>
    <dgm:pt modelId="{C3E6258A-42F8-4DFC-9760-F62A5A156924}" type="sibTrans" cxnId="{463A3B8A-2973-4870-A245-374657C81F6D}">
      <dgm:prSet/>
      <dgm:spPr/>
      <dgm:t>
        <a:bodyPr/>
        <a:lstStyle/>
        <a:p>
          <a:endParaRPr lang="en-US"/>
        </a:p>
      </dgm:t>
    </dgm:pt>
    <dgm:pt modelId="{582F3ABE-733D-48AC-97F2-BAB9428A4D5E}">
      <dgm:prSet/>
      <dgm:spPr/>
      <dgm:t>
        <a:bodyPr/>
        <a:lstStyle/>
        <a:p>
          <a:r>
            <a:rPr lang="en-GB"/>
            <a:t>70% of the respondents strongly agreed that new technologies are emerging in the CRE market</a:t>
          </a:r>
          <a:endParaRPr lang="en-US"/>
        </a:p>
      </dgm:t>
    </dgm:pt>
    <dgm:pt modelId="{9DBC76D4-B2D0-4F40-B8BB-24650AA71797}" type="parTrans" cxnId="{48C168C6-C817-43F7-854F-B16D7DF132AE}">
      <dgm:prSet/>
      <dgm:spPr/>
      <dgm:t>
        <a:bodyPr/>
        <a:lstStyle/>
        <a:p>
          <a:endParaRPr lang="en-US"/>
        </a:p>
      </dgm:t>
    </dgm:pt>
    <dgm:pt modelId="{E31C31A0-F0C6-47E0-A9BD-268C9E1B2406}" type="sibTrans" cxnId="{48C168C6-C817-43F7-854F-B16D7DF132AE}">
      <dgm:prSet/>
      <dgm:spPr/>
      <dgm:t>
        <a:bodyPr/>
        <a:lstStyle/>
        <a:p>
          <a:endParaRPr lang="en-US"/>
        </a:p>
      </dgm:t>
    </dgm:pt>
    <dgm:pt modelId="{0A1B45C9-A80F-40B5-8B6C-69C83984BDE6}">
      <dgm:prSet/>
      <dgm:spPr/>
      <dgm:t>
        <a:bodyPr/>
        <a:lstStyle/>
        <a:p>
          <a:r>
            <a:rPr lang="en-GB"/>
            <a:t>80% of these respondents strongly agreed that technologies are positive</a:t>
          </a:r>
          <a:endParaRPr lang="en-US"/>
        </a:p>
      </dgm:t>
    </dgm:pt>
    <dgm:pt modelId="{69B06541-FCCD-4DDE-8597-65B5289A71C9}" type="parTrans" cxnId="{C48BCF1F-98AB-4E10-9BA5-1F2ADD1756FB}">
      <dgm:prSet/>
      <dgm:spPr/>
      <dgm:t>
        <a:bodyPr/>
        <a:lstStyle/>
        <a:p>
          <a:endParaRPr lang="en-US"/>
        </a:p>
      </dgm:t>
    </dgm:pt>
    <dgm:pt modelId="{E4037255-85C2-4E23-A674-62528FF4156B}" type="sibTrans" cxnId="{C48BCF1F-98AB-4E10-9BA5-1F2ADD1756FB}">
      <dgm:prSet/>
      <dgm:spPr/>
      <dgm:t>
        <a:bodyPr/>
        <a:lstStyle/>
        <a:p>
          <a:endParaRPr lang="en-US"/>
        </a:p>
      </dgm:t>
    </dgm:pt>
    <dgm:pt modelId="{F126E236-06B3-4B43-8F78-698E2A223C20}" type="pres">
      <dgm:prSet presAssocID="{08805E28-0422-4BF4-99D8-5FBDAD74A872}" presName="root" presStyleCnt="0">
        <dgm:presLayoutVars>
          <dgm:dir/>
          <dgm:resizeHandles val="exact"/>
        </dgm:presLayoutVars>
      </dgm:prSet>
      <dgm:spPr/>
    </dgm:pt>
    <dgm:pt modelId="{995D9BB5-9B83-4EFF-B58A-9083C7DD686B}" type="pres">
      <dgm:prSet presAssocID="{F33326C1-8984-44FA-918F-0A1B9A2D50E4}" presName="compNode" presStyleCnt="0"/>
      <dgm:spPr/>
    </dgm:pt>
    <dgm:pt modelId="{93D1F4B5-9016-4B80-BB77-2B188CF99FC3}" type="pres">
      <dgm:prSet presAssocID="{F33326C1-8984-44FA-918F-0A1B9A2D50E4}" presName="bgRect" presStyleLbl="bgShp" presStyleIdx="0" presStyleCnt="7"/>
      <dgm:spPr/>
    </dgm:pt>
    <dgm:pt modelId="{97B97A39-E5DF-4B0D-93CA-B5AAA845BEFF}" type="pres">
      <dgm:prSet presAssocID="{F33326C1-8984-44FA-918F-0A1B9A2D50E4}"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ilding"/>
        </a:ext>
      </dgm:extLst>
    </dgm:pt>
    <dgm:pt modelId="{0525DC9E-BA79-48EF-ABBD-F9CD58327BA0}" type="pres">
      <dgm:prSet presAssocID="{F33326C1-8984-44FA-918F-0A1B9A2D50E4}" presName="spaceRect" presStyleCnt="0"/>
      <dgm:spPr/>
    </dgm:pt>
    <dgm:pt modelId="{A0DEBCBC-2A40-4F22-B2D0-BCF605991CF7}" type="pres">
      <dgm:prSet presAssocID="{F33326C1-8984-44FA-918F-0A1B9A2D50E4}" presName="parTx" presStyleLbl="revTx" presStyleIdx="0" presStyleCnt="7">
        <dgm:presLayoutVars>
          <dgm:chMax val="0"/>
          <dgm:chPref val="0"/>
        </dgm:presLayoutVars>
      </dgm:prSet>
      <dgm:spPr/>
    </dgm:pt>
    <dgm:pt modelId="{7B2BEE28-3CD9-45EB-8270-863C0E842F41}" type="pres">
      <dgm:prSet presAssocID="{AC2DC944-9A00-4EFF-9DA4-00B4B1E7704B}" presName="sibTrans" presStyleCnt="0"/>
      <dgm:spPr/>
    </dgm:pt>
    <dgm:pt modelId="{AF66791C-2971-44BD-BD55-88481D2CABBE}" type="pres">
      <dgm:prSet presAssocID="{017E2A91-8A49-4150-BD3A-E2EDEBD6D714}" presName="compNode" presStyleCnt="0"/>
      <dgm:spPr/>
    </dgm:pt>
    <dgm:pt modelId="{C6985E95-732D-4665-BF43-F30F8FC29ACE}" type="pres">
      <dgm:prSet presAssocID="{017E2A91-8A49-4150-BD3A-E2EDEBD6D714}" presName="bgRect" presStyleLbl="bgShp" presStyleIdx="1" presStyleCnt="7"/>
      <dgm:spPr/>
    </dgm:pt>
    <dgm:pt modelId="{0BFA6960-225B-4A68-85A6-CFAB88166291}" type="pres">
      <dgm:prSet presAssocID="{017E2A91-8A49-4150-BD3A-E2EDEBD6D714}"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utral Face with No Fill"/>
        </a:ext>
      </dgm:extLst>
    </dgm:pt>
    <dgm:pt modelId="{A968B7DB-0691-4609-8C0B-C22A88C3B25D}" type="pres">
      <dgm:prSet presAssocID="{017E2A91-8A49-4150-BD3A-E2EDEBD6D714}" presName="spaceRect" presStyleCnt="0"/>
      <dgm:spPr/>
    </dgm:pt>
    <dgm:pt modelId="{B1B6A338-E8B2-4915-8A8C-FACE40BC24B3}" type="pres">
      <dgm:prSet presAssocID="{017E2A91-8A49-4150-BD3A-E2EDEBD6D714}" presName="parTx" presStyleLbl="revTx" presStyleIdx="1" presStyleCnt="7">
        <dgm:presLayoutVars>
          <dgm:chMax val="0"/>
          <dgm:chPref val="0"/>
        </dgm:presLayoutVars>
      </dgm:prSet>
      <dgm:spPr/>
    </dgm:pt>
    <dgm:pt modelId="{1D0BF3A2-EC51-4818-B868-E75DB080FFB0}" type="pres">
      <dgm:prSet presAssocID="{E23B16A7-B309-4AA7-AB1F-B2102484A8AF}" presName="sibTrans" presStyleCnt="0"/>
      <dgm:spPr/>
    </dgm:pt>
    <dgm:pt modelId="{654D0DF1-B157-4ACC-A61F-4ADE91020E56}" type="pres">
      <dgm:prSet presAssocID="{D1E509D6-5168-4A2B-AA35-E1112799991B}" presName="compNode" presStyleCnt="0"/>
      <dgm:spPr/>
    </dgm:pt>
    <dgm:pt modelId="{E92530C2-7518-4E8C-A9DF-AB3F940BA6AC}" type="pres">
      <dgm:prSet presAssocID="{D1E509D6-5168-4A2B-AA35-E1112799991B}" presName="bgRect" presStyleLbl="bgShp" presStyleIdx="2" presStyleCnt="7"/>
      <dgm:spPr/>
    </dgm:pt>
    <dgm:pt modelId="{25140C81-355B-4FA5-BE85-D1976DCFC1B5}" type="pres">
      <dgm:prSet presAssocID="{D1E509D6-5168-4A2B-AA35-E1112799991B}"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ity"/>
        </a:ext>
      </dgm:extLst>
    </dgm:pt>
    <dgm:pt modelId="{0B67D64A-E7F0-4A13-B36F-06A423EFE21C}" type="pres">
      <dgm:prSet presAssocID="{D1E509D6-5168-4A2B-AA35-E1112799991B}" presName="spaceRect" presStyleCnt="0"/>
      <dgm:spPr/>
    </dgm:pt>
    <dgm:pt modelId="{ECEE34D2-C430-4043-A16F-7E247E92B0FF}" type="pres">
      <dgm:prSet presAssocID="{D1E509D6-5168-4A2B-AA35-E1112799991B}" presName="parTx" presStyleLbl="revTx" presStyleIdx="2" presStyleCnt="7">
        <dgm:presLayoutVars>
          <dgm:chMax val="0"/>
          <dgm:chPref val="0"/>
        </dgm:presLayoutVars>
      </dgm:prSet>
      <dgm:spPr/>
    </dgm:pt>
    <dgm:pt modelId="{F3D07AB1-B953-4100-9CE1-F74747BC00DC}" type="pres">
      <dgm:prSet presAssocID="{C92FECAA-196B-451D-B571-B4305926B648}" presName="sibTrans" presStyleCnt="0"/>
      <dgm:spPr/>
    </dgm:pt>
    <dgm:pt modelId="{1426D46A-0840-415B-BD24-7BED7AB93CF6}" type="pres">
      <dgm:prSet presAssocID="{9EFB43F6-DB6E-4124-A37B-D29FD9E657AD}" presName="compNode" presStyleCnt="0"/>
      <dgm:spPr/>
    </dgm:pt>
    <dgm:pt modelId="{E76B5116-C04E-4F0F-9DC4-08F2EC027728}" type="pres">
      <dgm:prSet presAssocID="{9EFB43F6-DB6E-4124-A37B-D29FD9E657AD}" presName="bgRect" presStyleLbl="bgShp" presStyleIdx="3" presStyleCnt="7"/>
      <dgm:spPr/>
    </dgm:pt>
    <dgm:pt modelId="{F31EEF65-39D3-4268-B12F-17CBD93166F4}" type="pres">
      <dgm:prSet presAssocID="{9EFB43F6-DB6E-4124-A37B-D29FD9E657AD}"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oney"/>
        </a:ext>
      </dgm:extLst>
    </dgm:pt>
    <dgm:pt modelId="{BCE36361-A2D6-418A-AC5C-58980E91A355}" type="pres">
      <dgm:prSet presAssocID="{9EFB43F6-DB6E-4124-A37B-D29FD9E657AD}" presName="spaceRect" presStyleCnt="0"/>
      <dgm:spPr/>
    </dgm:pt>
    <dgm:pt modelId="{D745D4B7-070E-4C83-A331-3A3700A002BA}" type="pres">
      <dgm:prSet presAssocID="{9EFB43F6-DB6E-4124-A37B-D29FD9E657AD}" presName="parTx" presStyleLbl="revTx" presStyleIdx="3" presStyleCnt="7">
        <dgm:presLayoutVars>
          <dgm:chMax val="0"/>
          <dgm:chPref val="0"/>
        </dgm:presLayoutVars>
      </dgm:prSet>
      <dgm:spPr/>
    </dgm:pt>
    <dgm:pt modelId="{354070AB-65D3-4850-B555-8AF67A978692}" type="pres">
      <dgm:prSet presAssocID="{BA1EB9FB-9C18-43CC-A3CA-77A816DE2F49}" presName="sibTrans" presStyleCnt="0"/>
      <dgm:spPr/>
    </dgm:pt>
    <dgm:pt modelId="{ED953696-C44D-4002-9AEE-59631F34A72F}" type="pres">
      <dgm:prSet presAssocID="{73054FF2-51BD-4F3A-B6E3-18323DC7E2AB}" presName="compNode" presStyleCnt="0"/>
      <dgm:spPr/>
    </dgm:pt>
    <dgm:pt modelId="{ACE58709-E677-4370-9D12-246DA088AAD7}" type="pres">
      <dgm:prSet presAssocID="{73054FF2-51BD-4F3A-B6E3-18323DC7E2AB}" presName="bgRect" presStyleLbl="bgShp" presStyleIdx="4" presStyleCnt="7"/>
      <dgm:spPr/>
    </dgm:pt>
    <dgm:pt modelId="{1C4AB1FF-C025-4BD4-88CA-1DB6457EEAF6}" type="pres">
      <dgm:prSet presAssocID="{73054FF2-51BD-4F3A-B6E3-18323DC7E2AB}"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Yuan"/>
        </a:ext>
      </dgm:extLst>
    </dgm:pt>
    <dgm:pt modelId="{0F0B5801-C816-42D6-AC34-F3DE58163045}" type="pres">
      <dgm:prSet presAssocID="{73054FF2-51BD-4F3A-B6E3-18323DC7E2AB}" presName="spaceRect" presStyleCnt="0"/>
      <dgm:spPr/>
    </dgm:pt>
    <dgm:pt modelId="{D0515107-866F-4C0F-A360-68C916200DD0}" type="pres">
      <dgm:prSet presAssocID="{73054FF2-51BD-4F3A-B6E3-18323DC7E2AB}" presName="parTx" presStyleLbl="revTx" presStyleIdx="4" presStyleCnt="7">
        <dgm:presLayoutVars>
          <dgm:chMax val="0"/>
          <dgm:chPref val="0"/>
        </dgm:presLayoutVars>
      </dgm:prSet>
      <dgm:spPr/>
    </dgm:pt>
    <dgm:pt modelId="{91FFF85B-EC30-40D6-8D09-13ABDC520703}" type="pres">
      <dgm:prSet presAssocID="{C3E6258A-42F8-4DFC-9760-F62A5A156924}" presName="sibTrans" presStyleCnt="0"/>
      <dgm:spPr/>
    </dgm:pt>
    <dgm:pt modelId="{9475A0E3-8A09-4622-B527-91A6B1C1AFCF}" type="pres">
      <dgm:prSet presAssocID="{582F3ABE-733D-48AC-97F2-BAB9428A4D5E}" presName="compNode" presStyleCnt="0"/>
      <dgm:spPr/>
    </dgm:pt>
    <dgm:pt modelId="{406E0AC7-D9CE-46F9-88B3-8A5DCB17CB56}" type="pres">
      <dgm:prSet presAssocID="{582F3ABE-733D-48AC-97F2-BAB9428A4D5E}" presName="bgRect" presStyleLbl="bgShp" presStyleIdx="5" presStyleCnt="7"/>
      <dgm:spPr/>
    </dgm:pt>
    <dgm:pt modelId="{962EB8AE-1811-4BD9-B543-2DB8BC88EEEA}" type="pres">
      <dgm:prSet presAssocID="{582F3ABE-733D-48AC-97F2-BAB9428A4D5E}"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usiness Growth"/>
        </a:ext>
      </dgm:extLst>
    </dgm:pt>
    <dgm:pt modelId="{85A618CF-7B47-40F0-8071-931801D7FFD5}" type="pres">
      <dgm:prSet presAssocID="{582F3ABE-733D-48AC-97F2-BAB9428A4D5E}" presName="spaceRect" presStyleCnt="0"/>
      <dgm:spPr/>
    </dgm:pt>
    <dgm:pt modelId="{CC3C9875-C9BE-4D72-A651-B3BD1B280136}" type="pres">
      <dgm:prSet presAssocID="{582F3ABE-733D-48AC-97F2-BAB9428A4D5E}" presName="parTx" presStyleLbl="revTx" presStyleIdx="5" presStyleCnt="7">
        <dgm:presLayoutVars>
          <dgm:chMax val="0"/>
          <dgm:chPref val="0"/>
        </dgm:presLayoutVars>
      </dgm:prSet>
      <dgm:spPr/>
    </dgm:pt>
    <dgm:pt modelId="{D4CDFF63-3973-4B42-8416-9B6709C1D4B7}" type="pres">
      <dgm:prSet presAssocID="{E31C31A0-F0C6-47E0-A9BD-268C9E1B2406}" presName="sibTrans" presStyleCnt="0"/>
      <dgm:spPr/>
    </dgm:pt>
    <dgm:pt modelId="{E41AB956-40D0-4550-9842-847C033F285D}" type="pres">
      <dgm:prSet presAssocID="{0A1B45C9-A80F-40B5-8B6C-69C83984BDE6}" presName="compNode" presStyleCnt="0"/>
      <dgm:spPr/>
    </dgm:pt>
    <dgm:pt modelId="{31DB2D93-0DFF-4CB9-BA32-94004F70FEF7}" type="pres">
      <dgm:prSet presAssocID="{0A1B45C9-A80F-40B5-8B6C-69C83984BDE6}" presName="bgRect" presStyleLbl="bgShp" presStyleIdx="6" presStyleCnt="7"/>
      <dgm:spPr/>
    </dgm:pt>
    <dgm:pt modelId="{D2F99642-18F0-4AF3-81BD-CFC6FE91600E}" type="pres">
      <dgm:prSet presAssocID="{0A1B45C9-A80F-40B5-8B6C-69C83984BDE6}"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Thumbs Up Sign"/>
        </a:ext>
      </dgm:extLst>
    </dgm:pt>
    <dgm:pt modelId="{0875E37B-42BA-4F3B-9CA2-2730F12ECD9F}" type="pres">
      <dgm:prSet presAssocID="{0A1B45C9-A80F-40B5-8B6C-69C83984BDE6}" presName="spaceRect" presStyleCnt="0"/>
      <dgm:spPr/>
    </dgm:pt>
    <dgm:pt modelId="{81F1BBFD-87E5-48D4-B555-B8886E8B3ABC}" type="pres">
      <dgm:prSet presAssocID="{0A1B45C9-A80F-40B5-8B6C-69C83984BDE6}" presName="parTx" presStyleLbl="revTx" presStyleIdx="6" presStyleCnt="7">
        <dgm:presLayoutVars>
          <dgm:chMax val="0"/>
          <dgm:chPref val="0"/>
        </dgm:presLayoutVars>
      </dgm:prSet>
      <dgm:spPr/>
    </dgm:pt>
  </dgm:ptLst>
  <dgm:cxnLst>
    <dgm:cxn modelId="{9A215507-D7FC-4394-8D29-6370124919AF}" type="presOf" srcId="{F33326C1-8984-44FA-918F-0A1B9A2D50E4}" destId="{A0DEBCBC-2A40-4F22-B2D0-BCF605991CF7}" srcOrd="0" destOrd="0" presId="urn:microsoft.com/office/officeart/2018/2/layout/IconVerticalSolidList"/>
    <dgm:cxn modelId="{C48BCF1F-98AB-4E10-9BA5-1F2ADD1756FB}" srcId="{08805E28-0422-4BF4-99D8-5FBDAD74A872}" destId="{0A1B45C9-A80F-40B5-8B6C-69C83984BDE6}" srcOrd="6" destOrd="0" parTransId="{69B06541-FCCD-4DDE-8597-65B5289A71C9}" sibTransId="{E4037255-85C2-4E23-A674-62528FF4156B}"/>
    <dgm:cxn modelId="{1FF6EE23-42F2-4191-9726-DCCFC2DAFAAC}" type="presOf" srcId="{017E2A91-8A49-4150-BD3A-E2EDEBD6D714}" destId="{B1B6A338-E8B2-4915-8A8C-FACE40BC24B3}" srcOrd="0" destOrd="0" presId="urn:microsoft.com/office/officeart/2018/2/layout/IconVerticalSolidList"/>
    <dgm:cxn modelId="{37E25532-AC8C-4E78-B918-70DC36BD4812}" type="presOf" srcId="{9EFB43F6-DB6E-4124-A37B-D29FD9E657AD}" destId="{D745D4B7-070E-4C83-A331-3A3700A002BA}" srcOrd="0" destOrd="0" presId="urn:microsoft.com/office/officeart/2018/2/layout/IconVerticalSolidList"/>
    <dgm:cxn modelId="{26B7F037-C528-44DE-B92F-D255E1BCAD09}" srcId="{08805E28-0422-4BF4-99D8-5FBDAD74A872}" destId="{017E2A91-8A49-4150-BD3A-E2EDEBD6D714}" srcOrd="1" destOrd="0" parTransId="{42B115CA-DD6E-4245-833E-72DF87DB2D12}" sibTransId="{E23B16A7-B309-4AA7-AB1F-B2102484A8AF}"/>
    <dgm:cxn modelId="{0B55D452-29ED-4EB7-97BC-357BF53653B6}" type="presOf" srcId="{73054FF2-51BD-4F3A-B6E3-18323DC7E2AB}" destId="{D0515107-866F-4C0F-A360-68C916200DD0}" srcOrd="0" destOrd="0" presId="urn:microsoft.com/office/officeart/2018/2/layout/IconVerticalSolidList"/>
    <dgm:cxn modelId="{463A3B8A-2973-4870-A245-374657C81F6D}" srcId="{08805E28-0422-4BF4-99D8-5FBDAD74A872}" destId="{73054FF2-51BD-4F3A-B6E3-18323DC7E2AB}" srcOrd="4" destOrd="0" parTransId="{C8B07F12-025D-4413-A73E-3F9A3276F00A}" sibTransId="{C3E6258A-42F8-4DFC-9760-F62A5A156924}"/>
    <dgm:cxn modelId="{77D62DB6-FBB0-4B0F-B1FA-4F84F201F97C}" srcId="{08805E28-0422-4BF4-99D8-5FBDAD74A872}" destId="{D1E509D6-5168-4A2B-AA35-E1112799991B}" srcOrd="2" destOrd="0" parTransId="{EA585716-2DFA-4534-8C04-3B8E3F90BB08}" sibTransId="{C92FECAA-196B-451D-B571-B4305926B648}"/>
    <dgm:cxn modelId="{48C168C6-C817-43F7-854F-B16D7DF132AE}" srcId="{08805E28-0422-4BF4-99D8-5FBDAD74A872}" destId="{582F3ABE-733D-48AC-97F2-BAB9428A4D5E}" srcOrd="5" destOrd="0" parTransId="{9DBC76D4-B2D0-4F40-B8BB-24650AA71797}" sibTransId="{E31C31A0-F0C6-47E0-A9BD-268C9E1B2406}"/>
    <dgm:cxn modelId="{FD5112C8-AC53-4FFF-91F3-F7397CBA0E2C}" type="presOf" srcId="{D1E509D6-5168-4A2B-AA35-E1112799991B}" destId="{ECEE34D2-C430-4043-A16F-7E247E92B0FF}" srcOrd="0" destOrd="0" presId="urn:microsoft.com/office/officeart/2018/2/layout/IconVerticalSolidList"/>
    <dgm:cxn modelId="{DCACD5C8-1483-43C8-BF1F-AA485AE2623A}" srcId="{08805E28-0422-4BF4-99D8-5FBDAD74A872}" destId="{F33326C1-8984-44FA-918F-0A1B9A2D50E4}" srcOrd="0" destOrd="0" parTransId="{7AAEA6F1-E90D-4255-A255-6A591657E5FB}" sibTransId="{AC2DC944-9A00-4EFF-9DA4-00B4B1E7704B}"/>
    <dgm:cxn modelId="{13331CD6-7768-4097-9E25-03A5BC6A2558}" type="presOf" srcId="{0A1B45C9-A80F-40B5-8B6C-69C83984BDE6}" destId="{81F1BBFD-87E5-48D4-B555-B8886E8B3ABC}" srcOrd="0" destOrd="0" presId="urn:microsoft.com/office/officeart/2018/2/layout/IconVerticalSolidList"/>
    <dgm:cxn modelId="{723FA7E8-881F-4F45-9A39-CB9D445005CB}" type="presOf" srcId="{582F3ABE-733D-48AC-97F2-BAB9428A4D5E}" destId="{CC3C9875-C9BE-4D72-A651-B3BD1B280136}" srcOrd="0" destOrd="0" presId="urn:microsoft.com/office/officeart/2018/2/layout/IconVerticalSolidList"/>
    <dgm:cxn modelId="{A53B56F1-6B60-49DB-8BC5-140CEB4BB20C}" type="presOf" srcId="{08805E28-0422-4BF4-99D8-5FBDAD74A872}" destId="{F126E236-06B3-4B43-8F78-698E2A223C20}" srcOrd="0" destOrd="0" presId="urn:microsoft.com/office/officeart/2018/2/layout/IconVerticalSolidList"/>
    <dgm:cxn modelId="{AE2529F3-46E1-41B2-B6F7-9F7A237E7744}" srcId="{08805E28-0422-4BF4-99D8-5FBDAD74A872}" destId="{9EFB43F6-DB6E-4124-A37B-D29FD9E657AD}" srcOrd="3" destOrd="0" parTransId="{E58BAC88-1AA5-4378-8F7D-83EEA3EFC53A}" sibTransId="{BA1EB9FB-9C18-43CC-A3CA-77A816DE2F49}"/>
    <dgm:cxn modelId="{4557428D-3433-43B1-826C-BFD85DC81D38}" type="presParOf" srcId="{F126E236-06B3-4B43-8F78-698E2A223C20}" destId="{995D9BB5-9B83-4EFF-B58A-9083C7DD686B}" srcOrd="0" destOrd="0" presId="urn:microsoft.com/office/officeart/2018/2/layout/IconVerticalSolidList"/>
    <dgm:cxn modelId="{368A951C-03E9-4C1C-82D9-55216EE34946}" type="presParOf" srcId="{995D9BB5-9B83-4EFF-B58A-9083C7DD686B}" destId="{93D1F4B5-9016-4B80-BB77-2B188CF99FC3}" srcOrd="0" destOrd="0" presId="urn:microsoft.com/office/officeart/2018/2/layout/IconVerticalSolidList"/>
    <dgm:cxn modelId="{6B99BCEE-4156-4AA3-97B1-69AFD39F0660}" type="presParOf" srcId="{995D9BB5-9B83-4EFF-B58A-9083C7DD686B}" destId="{97B97A39-E5DF-4B0D-93CA-B5AAA845BEFF}" srcOrd="1" destOrd="0" presId="urn:microsoft.com/office/officeart/2018/2/layout/IconVerticalSolidList"/>
    <dgm:cxn modelId="{795691B4-B47B-49B4-9138-B242B1E61A91}" type="presParOf" srcId="{995D9BB5-9B83-4EFF-B58A-9083C7DD686B}" destId="{0525DC9E-BA79-48EF-ABBD-F9CD58327BA0}" srcOrd="2" destOrd="0" presId="urn:microsoft.com/office/officeart/2018/2/layout/IconVerticalSolidList"/>
    <dgm:cxn modelId="{4E481DEB-957E-46B4-9585-45E67FC930B7}" type="presParOf" srcId="{995D9BB5-9B83-4EFF-B58A-9083C7DD686B}" destId="{A0DEBCBC-2A40-4F22-B2D0-BCF605991CF7}" srcOrd="3" destOrd="0" presId="urn:microsoft.com/office/officeart/2018/2/layout/IconVerticalSolidList"/>
    <dgm:cxn modelId="{86A24FF5-7F2F-4470-B92E-241D9159D505}" type="presParOf" srcId="{F126E236-06B3-4B43-8F78-698E2A223C20}" destId="{7B2BEE28-3CD9-45EB-8270-863C0E842F41}" srcOrd="1" destOrd="0" presId="urn:microsoft.com/office/officeart/2018/2/layout/IconVerticalSolidList"/>
    <dgm:cxn modelId="{1A24CE24-63BA-422C-8C21-0FD5D4836B22}" type="presParOf" srcId="{F126E236-06B3-4B43-8F78-698E2A223C20}" destId="{AF66791C-2971-44BD-BD55-88481D2CABBE}" srcOrd="2" destOrd="0" presId="urn:microsoft.com/office/officeart/2018/2/layout/IconVerticalSolidList"/>
    <dgm:cxn modelId="{E639464C-4831-4BB9-8D1F-8E04CBDD3FD1}" type="presParOf" srcId="{AF66791C-2971-44BD-BD55-88481D2CABBE}" destId="{C6985E95-732D-4665-BF43-F30F8FC29ACE}" srcOrd="0" destOrd="0" presId="urn:microsoft.com/office/officeart/2018/2/layout/IconVerticalSolidList"/>
    <dgm:cxn modelId="{0C21C4A1-B0FE-4258-AC61-AC6009321D15}" type="presParOf" srcId="{AF66791C-2971-44BD-BD55-88481D2CABBE}" destId="{0BFA6960-225B-4A68-85A6-CFAB88166291}" srcOrd="1" destOrd="0" presId="urn:microsoft.com/office/officeart/2018/2/layout/IconVerticalSolidList"/>
    <dgm:cxn modelId="{7F374CE0-7BB7-4351-B2AC-1B3A5D337C52}" type="presParOf" srcId="{AF66791C-2971-44BD-BD55-88481D2CABBE}" destId="{A968B7DB-0691-4609-8C0B-C22A88C3B25D}" srcOrd="2" destOrd="0" presId="urn:microsoft.com/office/officeart/2018/2/layout/IconVerticalSolidList"/>
    <dgm:cxn modelId="{73FCEFAF-FE05-4409-902B-531E5AA84E2B}" type="presParOf" srcId="{AF66791C-2971-44BD-BD55-88481D2CABBE}" destId="{B1B6A338-E8B2-4915-8A8C-FACE40BC24B3}" srcOrd="3" destOrd="0" presId="urn:microsoft.com/office/officeart/2018/2/layout/IconVerticalSolidList"/>
    <dgm:cxn modelId="{8C001931-2DEB-4CC4-B850-782EC6C2202B}" type="presParOf" srcId="{F126E236-06B3-4B43-8F78-698E2A223C20}" destId="{1D0BF3A2-EC51-4818-B868-E75DB080FFB0}" srcOrd="3" destOrd="0" presId="urn:microsoft.com/office/officeart/2018/2/layout/IconVerticalSolidList"/>
    <dgm:cxn modelId="{B3AE4E48-B5CE-42BD-811A-FDF7AB8BB338}" type="presParOf" srcId="{F126E236-06B3-4B43-8F78-698E2A223C20}" destId="{654D0DF1-B157-4ACC-A61F-4ADE91020E56}" srcOrd="4" destOrd="0" presId="urn:microsoft.com/office/officeart/2018/2/layout/IconVerticalSolidList"/>
    <dgm:cxn modelId="{F8015183-8DF6-44C2-9586-E8BD5EFB492E}" type="presParOf" srcId="{654D0DF1-B157-4ACC-A61F-4ADE91020E56}" destId="{E92530C2-7518-4E8C-A9DF-AB3F940BA6AC}" srcOrd="0" destOrd="0" presId="urn:microsoft.com/office/officeart/2018/2/layout/IconVerticalSolidList"/>
    <dgm:cxn modelId="{8739A26B-EEC2-40C2-88EA-B544E2C5BE72}" type="presParOf" srcId="{654D0DF1-B157-4ACC-A61F-4ADE91020E56}" destId="{25140C81-355B-4FA5-BE85-D1976DCFC1B5}" srcOrd="1" destOrd="0" presId="urn:microsoft.com/office/officeart/2018/2/layout/IconVerticalSolidList"/>
    <dgm:cxn modelId="{FA05F5CB-10B4-4639-807C-992499F80152}" type="presParOf" srcId="{654D0DF1-B157-4ACC-A61F-4ADE91020E56}" destId="{0B67D64A-E7F0-4A13-B36F-06A423EFE21C}" srcOrd="2" destOrd="0" presId="urn:microsoft.com/office/officeart/2018/2/layout/IconVerticalSolidList"/>
    <dgm:cxn modelId="{DE9B13E8-8423-4F74-897C-EA9D919F0BD8}" type="presParOf" srcId="{654D0DF1-B157-4ACC-A61F-4ADE91020E56}" destId="{ECEE34D2-C430-4043-A16F-7E247E92B0FF}" srcOrd="3" destOrd="0" presId="urn:microsoft.com/office/officeart/2018/2/layout/IconVerticalSolidList"/>
    <dgm:cxn modelId="{AF8BE0DE-BD9D-4FD1-9355-8FFF22A298DF}" type="presParOf" srcId="{F126E236-06B3-4B43-8F78-698E2A223C20}" destId="{F3D07AB1-B953-4100-9CE1-F74747BC00DC}" srcOrd="5" destOrd="0" presId="urn:microsoft.com/office/officeart/2018/2/layout/IconVerticalSolidList"/>
    <dgm:cxn modelId="{693BF8BD-6D5F-4425-BD17-34938D4002E2}" type="presParOf" srcId="{F126E236-06B3-4B43-8F78-698E2A223C20}" destId="{1426D46A-0840-415B-BD24-7BED7AB93CF6}" srcOrd="6" destOrd="0" presId="urn:microsoft.com/office/officeart/2018/2/layout/IconVerticalSolidList"/>
    <dgm:cxn modelId="{83BEA2DC-C922-4F5F-AB5E-D87DBB208D37}" type="presParOf" srcId="{1426D46A-0840-415B-BD24-7BED7AB93CF6}" destId="{E76B5116-C04E-4F0F-9DC4-08F2EC027728}" srcOrd="0" destOrd="0" presId="urn:microsoft.com/office/officeart/2018/2/layout/IconVerticalSolidList"/>
    <dgm:cxn modelId="{E50DA40D-0C98-4211-AEE8-A341070CE9A1}" type="presParOf" srcId="{1426D46A-0840-415B-BD24-7BED7AB93CF6}" destId="{F31EEF65-39D3-4268-B12F-17CBD93166F4}" srcOrd="1" destOrd="0" presId="urn:microsoft.com/office/officeart/2018/2/layout/IconVerticalSolidList"/>
    <dgm:cxn modelId="{B6B4D016-4265-4764-A179-A808485508F0}" type="presParOf" srcId="{1426D46A-0840-415B-BD24-7BED7AB93CF6}" destId="{BCE36361-A2D6-418A-AC5C-58980E91A355}" srcOrd="2" destOrd="0" presId="urn:microsoft.com/office/officeart/2018/2/layout/IconVerticalSolidList"/>
    <dgm:cxn modelId="{95269002-DC92-4F17-9E35-1355209ADABF}" type="presParOf" srcId="{1426D46A-0840-415B-BD24-7BED7AB93CF6}" destId="{D745D4B7-070E-4C83-A331-3A3700A002BA}" srcOrd="3" destOrd="0" presId="urn:microsoft.com/office/officeart/2018/2/layout/IconVerticalSolidList"/>
    <dgm:cxn modelId="{808B12CF-C461-4D9F-A3E3-C1168BF6CDB8}" type="presParOf" srcId="{F126E236-06B3-4B43-8F78-698E2A223C20}" destId="{354070AB-65D3-4850-B555-8AF67A978692}" srcOrd="7" destOrd="0" presId="urn:microsoft.com/office/officeart/2018/2/layout/IconVerticalSolidList"/>
    <dgm:cxn modelId="{0E2C2515-5B83-4564-BCAD-30C3237D856D}" type="presParOf" srcId="{F126E236-06B3-4B43-8F78-698E2A223C20}" destId="{ED953696-C44D-4002-9AEE-59631F34A72F}" srcOrd="8" destOrd="0" presId="urn:microsoft.com/office/officeart/2018/2/layout/IconVerticalSolidList"/>
    <dgm:cxn modelId="{5A8FEB08-9E40-4417-AD57-70BDFE95615D}" type="presParOf" srcId="{ED953696-C44D-4002-9AEE-59631F34A72F}" destId="{ACE58709-E677-4370-9D12-246DA088AAD7}" srcOrd="0" destOrd="0" presId="urn:microsoft.com/office/officeart/2018/2/layout/IconVerticalSolidList"/>
    <dgm:cxn modelId="{A1B64EED-4CE8-4732-A7AD-2F89BF20B3CC}" type="presParOf" srcId="{ED953696-C44D-4002-9AEE-59631F34A72F}" destId="{1C4AB1FF-C025-4BD4-88CA-1DB6457EEAF6}" srcOrd="1" destOrd="0" presId="urn:microsoft.com/office/officeart/2018/2/layout/IconVerticalSolidList"/>
    <dgm:cxn modelId="{EA86EA2E-FFFD-4351-AD21-D4649D660D80}" type="presParOf" srcId="{ED953696-C44D-4002-9AEE-59631F34A72F}" destId="{0F0B5801-C816-42D6-AC34-F3DE58163045}" srcOrd="2" destOrd="0" presId="urn:microsoft.com/office/officeart/2018/2/layout/IconVerticalSolidList"/>
    <dgm:cxn modelId="{459E4C4B-5904-463A-B743-DB14D83009E6}" type="presParOf" srcId="{ED953696-C44D-4002-9AEE-59631F34A72F}" destId="{D0515107-866F-4C0F-A360-68C916200DD0}" srcOrd="3" destOrd="0" presId="urn:microsoft.com/office/officeart/2018/2/layout/IconVerticalSolidList"/>
    <dgm:cxn modelId="{ADA56F84-EACE-46F4-BC9D-0E57B3CB8666}" type="presParOf" srcId="{F126E236-06B3-4B43-8F78-698E2A223C20}" destId="{91FFF85B-EC30-40D6-8D09-13ABDC520703}" srcOrd="9" destOrd="0" presId="urn:microsoft.com/office/officeart/2018/2/layout/IconVerticalSolidList"/>
    <dgm:cxn modelId="{AF2F18C7-E60B-4C07-A7A8-01E8B4905ED1}" type="presParOf" srcId="{F126E236-06B3-4B43-8F78-698E2A223C20}" destId="{9475A0E3-8A09-4622-B527-91A6B1C1AFCF}" srcOrd="10" destOrd="0" presId="urn:microsoft.com/office/officeart/2018/2/layout/IconVerticalSolidList"/>
    <dgm:cxn modelId="{D305FDCD-A77B-4D6A-853D-3DB4FEBA06EB}" type="presParOf" srcId="{9475A0E3-8A09-4622-B527-91A6B1C1AFCF}" destId="{406E0AC7-D9CE-46F9-88B3-8A5DCB17CB56}" srcOrd="0" destOrd="0" presId="urn:microsoft.com/office/officeart/2018/2/layout/IconVerticalSolidList"/>
    <dgm:cxn modelId="{D3577DC6-B9C7-4742-BD43-015DA153CE25}" type="presParOf" srcId="{9475A0E3-8A09-4622-B527-91A6B1C1AFCF}" destId="{962EB8AE-1811-4BD9-B543-2DB8BC88EEEA}" srcOrd="1" destOrd="0" presId="urn:microsoft.com/office/officeart/2018/2/layout/IconVerticalSolidList"/>
    <dgm:cxn modelId="{99F6E02A-EE2D-4B64-99EC-3DF811AD051A}" type="presParOf" srcId="{9475A0E3-8A09-4622-B527-91A6B1C1AFCF}" destId="{85A618CF-7B47-40F0-8071-931801D7FFD5}" srcOrd="2" destOrd="0" presId="urn:microsoft.com/office/officeart/2018/2/layout/IconVerticalSolidList"/>
    <dgm:cxn modelId="{708E1FDD-685B-420D-947A-6D44A0EBFFA2}" type="presParOf" srcId="{9475A0E3-8A09-4622-B527-91A6B1C1AFCF}" destId="{CC3C9875-C9BE-4D72-A651-B3BD1B280136}" srcOrd="3" destOrd="0" presId="urn:microsoft.com/office/officeart/2018/2/layout/IconVerticalSolidList"/>
    <dgm:cxn modelId="{46E4C8E0-1816-41AC-A512-E785FA7EF228}" type="presParOf" srcId="{F126E236-06B3-4B43-8F78-698E2A223C20}" destId="{D4CDFF63-3973-4B42-8416-9B6709C1D4B7}" srcOrd="11" destOrd="0" presId="urn:microsoft.com/office/officeart/2018/2/layout/IconVerticalSolidList"/>
    <dgm:cxn modelId="{426DF570-9ECD-448D-AFF8-A22771AE2A1A}" type="presParOf" srcId="{F126E236-06B3-4B43-8F78-698E2A223C20}" destId="{E41AB956-40D0-4550-9842-847C033F285D}" srcOrd="12" destOrd="0" presId="urn:microsoft.com/office/officeart/2018/2/layout/IconVerticalSolidList"/>
    <dgm:cxn modelId="{1189BCC6-CDE3-41DE-BF41-20040E728837}" type="presParOf" srcId="{E41AB956-40D0-4550-9842-847C033F285D}" destId="{31DB2D93-0DFF-4CB9-BA32-94004F70FEF7}" srcOrd="0" destOrd="0" presId="urn:microsoft.com/office/officeart/2018/2/layout/IconVerticalSolidList"/>
    <dgm:cxn modelId="{D8145E98-3DA3-49B3-A474-98B4BD0176A3}" type="presParOf" srcId="{E41AB956-40D0-4550-9842-847C033F285D}" destId="{D2F99642-18F0-4AF3-81BD-CFC6FE91600E}" srcOrd="1" destOrd="0" presId="urn:microsoft.com/office/officeart/2018/2/layout/IconVerticalSolidList"/>
    <dgm:cxn modelId="{C185ACA7-6F3D-42A0-B458-D0B773016E34}" type="presParOf" srcId="{E41AB956-40D0-4550-9842-847C033F285D}" destId="{0875E37B-42BA-4F3B-9CA2-2730F12ECD9F}" srcOrd="2" destOrd="0" presId="urn:microsoft.com/office/officeart/2018/2/layout/IconVerticalSolidList"/>
    <dgm:cxn modelId="{C11608E5-FA09-4D5F-B0BC-C7FD2470C264}" type="presParOf" srcId="{E41AB956-40D0-4550-9842-847C033F285D}" destId="{81F1BBFD-87E5-48D4-B555-B8886E8B3AB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55E25C-2DA3-4F8C-928B-FF21A4403DF9}">
      <dsp:nvSpPr>
        <dsp:cNvPr id="0" name=""/>
        <dsp:cNvSpPr/>
      </dsp:nvSpPr>
      <dsp:spPr>
        <a:xfrm>
          <a:off x="0" y="1681"/>
          <a:ext cx="6617208" cy="8523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EF951A-137A-434D-A233-AADF03799702}">
      <dsp:nvSpPr>
        <dsp:cNvPr id="0" name=""/>
        <dsp:cNvSpPr/>
      </dsp:nvSpPr>
      <dsp:spPr>
        <a:xfrm>
          <a:off x="257838" y="193462"/>
          <a:ext cx="468796" cy="4687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4503BD-E242-48C9-8260-6BDBEC6B64FF}">
      <dsp:nvSpPr>
        <dsp:cNvPr id="0" name=""/>
        <dsp:cNvSpPr/>
      </dsp:nvSpPr>
      <dsp:spPr>
        <a:xfrm>
          <a:off x="984472" y="1681"/>
          <a:ext cx="5632736" cy="8523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208" tIns="90208" rIns="90208" bIns="90208" numCol="1" spcCol="1270" anchor="ctr" anchorCtr="0">
          <a:noAutofit/>
        </a:bodyPr>
        <a:lstStyle/>
        <a:p>
          <a:pPr marL="0" lvl="0" indent="0" algn="l" defTabSz="800100">
            <a:lnSpc>
              <a:spcPct val="100000"/>
            </a:lnSpc>
            <a:spcBef>
              <a:spcPct val="0"/>
            </a:spcBef>
            <a:spcAft>
              <a:spcPct val="35000"/>
            </a:spcAft>
            <a:buNone/>
          </a:pPr>
          <a:r>
            <a:rPr lang="en-GB" sz="1800" kern="1200"/>
            <a:t>The Coronavirus outbreak in 2019 (COVID-19) disrupted economies worldwide (Allan et al., 2021). </a:t>
          </a:r>
          <a:endParaRPr lang="en-US" sz="1800" kern="1200"/>
        </a:p>
      </dsp:txBody>
      <dsp:txXfrm>
        <a:off x="984472" y="1681"/>
        <a:ext cx="5632736" cy="852357"/>
      </dsp:txXfrm>
    </dsp:sp>
    <dsp:sp modelId="{47C78350-60DA-4B41-AFF7-1557ABB6C05F}">
      <dsp:nvSpPr>
        <dsp:cNvPr id="0" name=""/>
        <dsp:cNvSpPr/>
      </dsp:nvSpPr>
      <dsp:spPr>
        <a:xfrm>
          <a:off x="0" y="1067128"/>
          <a:ext cx="6617208" cy="8523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38C6E8-B706-45A3-B2C5-E9548D81DC76}">
      <dsp:nvSpPr>
        <dsp:cNvPr id="0" name=""/>
        <dsp:cNvSpPr/>
      </dsp:nvSpPr>
      <dsp:spPr>
        <a:xfrm>
          <a:off x="257838" y="1258909"/>
          <a:ext cx="468796" cy="4687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D78F15-8046-4642-BA50-374BB887541A}">
      <dsp:nvSpPr>
        <dsp:cNvPr id="0" name=""/>
        <dsp:cNvSpPr/>
      </dsp:nvSpPr>
      <dsp:spPr>
        <a:xfrm>
          <a:off x="984472" y="1067128"/>
          <a:ext cx="5632736" cy="8523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208" tIns="90208" rIns="90208" bIns="90208" numCol="1" spcCol="1270" anchor="ctr" anchorCtr="0">
          <a:noAutofit/>
        </a:bodyPr>
        <a:lstStyle/>
        <a:p>
          <a:pPr marL="0" lvl="0" indent="0" algn="l" defTabSz="800100">
            <a:lnSpc>
              <a:spcPct val="100000"/>
            </a:lnSpc>
            <a:spcBef>
              <a:spcPct val="0"/>
            </a:spcBef>
            <a:spcAft>
              <a:spcPct val="35000"/>
            </a:spcAft>
            <a:buNone/>
          </a:pPr>
          <a:r>
            <a:rPr lang="en-GB" sz="1800" kern="1200"/>
            <a:t>Aggregate spending plummeted, consumption patterns shifted (Wen et al., 2022). </a:t>
          </a:r>
          <a:endParaRPr lang="en-US" sz="1800" kern="1200"/>
        </a:p>
      </dsp:txBody>
      <dsp:txXfrm>
        <a:off x="984472" y="1067128"/>
        <a:ext cx="5632736" cy="852357"/>
      </dsp:txXfrm>
    </dsp:sp>
    <dsp:sp modelId="{07D6367B-AE17-401D-A1CF-53DCA7610DAA}">
      <dsp:nvSpPr>
        <dsp:cNvPr id="0" name=""/>
        <dsp:cNvSpPr/>
      </dsp:nvSpPr>
      <dsp:spPr>
        <a:xfrm>
          <a:off x="0" y="2132575"/>
          <a:ext cx="6617208" cy="8523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855FFE-B5D3-459B-A71E-BDC16615A1A4}">
      <dsp:nvSpPr>
        <dsp:cNvPr id="0" name=""/>
        <dsp:cNvSpPr/>
      </dsp:nvSpPr>
      <dsp:spPr>
        <a:xfrm>
          <a:off x="257838" y="2324356"/>
          <a:ext cx="468796" cy="4687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3151FD-CB64-4291-AE83-7805A05B7B1F}">
      <dsp:nvSpPr>
        <dsp:cNvPr id="0" name=""/>
        <dsp:cNvSpPr/>
      </dsp:nvSpPr>
      <dsp:spPr>
        <a:xfrm>
          <a:off x="984472" y="2132575"/>
          <a:ext cx="5632736" cy="8523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208" tIns="90208" rIns="90208" bIns="90208" numCol="1" spcCol="1270" anchor="ctr" anchorCtr="0">
          <a:noAutofit/>
        </a:bodyPr>
        <a:lstStyle/>
        <a:p>
          <a:pPr marL="0" lvl="0" indent="0" algn="l" defTabSz="800100">
            <a:lnSpc>
              <a:spcPct val="100000"/>
            </a:lnSpc>
            <a:spcBef>
              <a:spcPct val="0"/>
            </a:spcBef>
            <a:spcAft>
              <a:spcPct val="35000"/>
            </a:spcAft>
            <a:buNone/>
          </a:pPr>
          <a:r>
            <a:rPr lang="en-GB" sz="1800" kern="1200"/>
            <a:t>COVID-19 affected the price and volume of retail, office, and industrial properties. </a:t>
          </a:r>
          <a:endParaRPr lang="en-US" sz="1800" kern="1200"/>
        </a:p>
      </dsp:txBody>
      <dsp:txXfrm>
        <a:off x="984472" y="2132575"/>
        <a:ext cx="5632736" cy="852357"/>
      </dsp:txXfrm>
    </dsp:sp>
    <dsp:sp modelId="{F9358E27-455F-4B61-953D-25524E70ABFB}">
      <dsp:nvSpPr>
        <dsp:cNvPr id="0" name=""/>
        <dsp:cNvSpPr/>
      </dsp:nvSpPr>
      <dsp:spPr>
        <a:xfrm>
          <a:off x="0" y="3198022"/>
          <a:ext cx="6617208" cy="8523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BE16D7-5404-450A-8CB6-585E2E8F5566}">
      <dsp:nvSpPr>
        <dsp:cNvPr id="0" name=""/>
        <dsp:cNvSpPr/>
      </dsp:nvSpPr>
      <dsp:spPr>
        <a:xfrm>
          <a:off x="257838" y="3389803"/>
          <a:ext cx="468796" cy="46879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74B249-7367-4CFA-BA67-A69B883E271C}">
      <dsp:nvSpPr>
        <dsp:cNvPr id="0" name=""/>
        <dsp:cNvSpPr/>
      </dsp:nvSpPr>
      <dsp:spPr>
        <a:xfrm>
          <a:off x="984472" y="3198022"/>
          <a:ext cx="5632736" cy="8523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208" tIns="90208" rIns="90208" bIns="90208" numCol="1" spcCol="1270" anchor="ctr" anchorCtr="0">
          <a:noAutofit/>
        </a:bodyPr>
        <a:lstStyle/>
        <a:p>
          <a:pPr marL="0" lvl="0" indent="0" algn="l" defTabSz="800100">
            <a:lnSpc>
              <a:spcPct val="100000"/>
            </a:lnSpc>
            <a:spcBef>
              <a:spcPct val="0"/>
            </a:spcBef>
            <a:spcAft>
              <a:spcPct val="35000"/>
            </a:spcAft>
            <a:buNone/>
          </a:pPr>
          <a:r>
            <a:rPr lang="en-GB" sz="1800" kern="1200"/>
            <a:t>Different studies have not explored the commercial segment and transformative effects.</a:t>
          </a:r>
          <a:endParaRPr lang="en-US" sz="1800" kern="1200"/>
        </a:p>
      </dsp:txBody>
      <dsp:txXfrm>
        <a:off x="984472" y="3198022"/>
        <a:ext cx="5632736" cy="8523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17AB87-D66F-423E-992D-CA20B070341E}">
      <dsp:nvSpPr>
        <dsp:cNvPr id="0" name=""/>
        <dsp:cNvSpPr/>
      </dsp:nvSpPr>
      <dsp:spPr>
        <a:xfrm>
          <a:off x="112429" y="666174"/>
          <a:ext cx="1116625" cy="111662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76CC3F-7464-4B87-9A63-55B00393A650}">
      <dsp:nvSpPr>
        <dsp:cNvPr id="0" name=""/>
        <dsp:cNvSpPr/>
      </dsp:nvSpPr>
      <dsp:spPr>
        <a:xfrm>
          <a:off x="346921" y="900665"/>
          <a:ext cx="647642" cy="6476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7C19D6-AF90-4AA7-AB9C-D8FFE258E450}">
      <dsp:nvSpPr>
        <dsp:cNvPr id="0" name=""/>
        <dsp:cNvSpPr/>
      </dsp:nvSpPr>
      <dsp:spPr>
        <a:xfrm>
          <a:off x="1468332" y="666174"/>
          <a:ext cx="2632045" cy="1116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dirty="0"/>
            <a:t>How has the demand for CRE property types (office, retail, industrial) changed since COVID-19?</a:t>
          </a:r>
          <a:endParaRPr lang="en-US" sz="1800" kern="1200" dirty="0"/>
        </a:p>
      </dsp:txBody>
      <dsp:txXfrm>
        <a:off x="1468332" y="666174"/>
        <a:ext cx="2632045" cy="1116625"/>
      </dsp:txXfrm>
    </dsp:sp>
    <dsp:sp modelId="{AC45567D-71BD-4040-8D4D-19792EF79345}">
      <dsp:nvSpPr>
        <dsp:cNvPr id="0" name=""/>
        <dsp:cNvSpPr/>
      </dsp:nvSpPr>
      <dsp:spPr>
        <a:xfrm>
          <a:off x="4558991" y="666174"/>
          <a:ext cx="1116625" cy="111662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D8542C-3EEA-4F2A-A383-7ADA7018E1AA}">
      <dsp:nvSpPr>
        <dsp:cNvPr id="0" name=""/>
        <dsp:cNvSpPr/>
      </dsp:nvSpPr>
      <dsp:spPr>
        <a:xfrm>
          <a:off x="4793482" y="900665"/>
          <a:ext cx="647642" cy="6476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2EEA07-AF15-468B-9295-CC3FBC72702E}">
      <dsp:nvSpPr>
        <dsp:cNvPr id="0" name=""/>
        <dsp:cNvSpPr/>
      </dsp:nvSpPr>
      <dsp:spPr>
        <a:xfrm>
          <a:off x="5914893" y="666174"/>
          <a:ext cx="2632045" cy="1116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t>What recovery patterns are observed in the CRE market?</a:t>
          </a:r>
          <a:endParaRPr lang="en-US" sz="1800" kern="1200"/>
        </a:p>
      </dsp:txBody>
      <dsp:txXfrm>
        <a:off x="5914893" y="666174"/>
        <a:ext cx="2632045" cy="1116625"/>
      </dsp:txXfrm>
    </dsp:sp>
    <dsp:sp modelId="{E2C86B1F-64E3-4FA3-8979-84B7F507A8C2}">
      <dsp:nvSpPr>
        <dsp:cNvPr id="0" name=""/>
        <dsp:cNvSpPr/>
      </dsp:nvSpPr>
      <dsp:spPr>
        <a:xfrm>
          <a:off x="112429" y="2513102"/>
          <a:ext cx="1116625" cy="111662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D0A6AD-9502-4311-857E-A03CFBE92C78}">
      <dsp:nvSpPr>
        <dsp:cNvPr id="0" name=""/>
        <dsp:cNvSpPr/>
      </dsp:nvSpPr>
      <dsp:spPr>
        <a:xfrm>
          <a:off x="346921" y="2747593"/>
          <a:ext cx="647642" cy="6476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D43BD0-6FB2-4BBC-9837-89E759D6C9BC}">
      <dsp:nvSpPr>
        <dsp:cNvPr id="0" name=""/>
        <dsp:cNvSpPr/>
      </dsp:nvSpPr>
      <dsp:spPr>
        <a:xfrm>
          <a:off x="1468332" y="2513102"/>
          <a:ext cx="2632045" cy="1116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t>To what extent have economic recovery policies impacted the CRE market?</a:t>
          </a:r>
          <a:endParaRPr lang="en-US" sz="1800" kern="1200"/>
        </a:p>
      </dsp:txBody>
      <dsp:txXfrm>
        <a:off x="1468332" y="2513102"/>
        <a:ext cx="2632045" cy="1116625"/>
      </dsp:txXfrm>
    </dsp:sp>
    <dsp:sp modelId="{9DA15B51-A057-4092-B76C-580D62637AC5}">
      <dsp:nvSpPr>
        <dsp:cNvPr id="0" name=""/>
        <dsp:cNvSpPr/>
      </dsp:nvSpPr>
      <dsp:spPr>
        <a:xfrm>
          <a:off x="4558991" y="2513102"/>
          <a:ext cx="1116625" cy="111662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EC8A1D-89DB-4B32-8121-AD0C967EBACF}">
      <dsp:nvSpPr>
        <dsp:cNvPr id="0" name=""/>
        <dsp:cNvSpPr/>
      </dsp:nvSpPr>
      <dsp:spPr>
        <a:xfrm>
          <a:off x="4793482" y="2747593"/>
          <a:ext cx="647642" cy="64764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976A50-AC06-40E7-901C-878DC4F19E13}">
      <dsp:nvSpPr>
        <dsp:cNvPr id="0" name=""/>
        <dsp:cNvSpPr/>
      </dsp:nvSpPr>
      <dsp:spPr>
        <a:xfrm>
          <a:off x="5914893" y="2513102"/>
          <a:ext cx="2632045" cy="1116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t>What adaptive strategies and technologies have emerged in the CRE market post-COVID-19?</a:t>
          </a:r>
          <a:endParaRPr lang="en-US" sz="1800" kern="1200"/>
        </a:p>
      </dsp:txBody>
      <dsp:txXfrm>
        <a:off x="5914893" y="2513102"/>
        <a:ext cx="2632045" cy="11166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61F075-8BAF-4773-A031-A2D0996ED989}">
      <dsp:nvSpPr>
        <dsp:cNvPr id="0" name=""/>
        <dsp:cNvSpPr/>
      </dsp:nvSpPr>
      <dsp:spPr>
        <a:xfrm>
          <a:off x="0" y="4413"/>
          <a:ext cx="6797675" cy="9401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855ADA-E43A-46EF-A702-52F988EC19E8}">
      <dsp:nvSpPr>
        <dsp:cNvPr id="0" name=""/>
        <dsp:cNvSpPr/>
      </dsp:nvSpPr>
      <dsp:spPr>
        <a:xfrm>
          <a:off x="284404" y="215954"/>
          <a:ext cx="517099" cy="5170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C03E14D-3414-4B7B-A163-159315D7CDCD}">
      <dsp:nvSpPr>
        <dsp:cNvPr id="0" name=""/>
        <dsp:cNvSpPr/>
      </dsp:nvSpPr>
      <dsp:spPr>
        <a:xfrm>
          <a:off x="1085908" y="4413"/>
          <a:ext cx="5711766"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GB" sz="1900" kern="1200"/>
            <a:t>Sampling - purposive sampling strategy, 10 participants</a:t>
          </a:r>
          <a:endParaRPr lang="en-US" sz="1900" kern="1200"/>
        </a:p>
      </dsp:txBody>
      <dsp:txXfrm>
        <a:off x="1085908" y="4413"/>
        <a:ext cx="5711766" cy="940180"/>
      </dsp:txXfrm>
    </dsp:sp>
    <dsp:sp modelId="{3537B0F5-6634-4FAB-BF55-4BD682334B55}">
      <dsp:nvSpPr>
        <dsp:cNvPr id="0" name=""/>
        <dsp:cNvSpPr/>
      </dsp:nvSpPr>
      <dsp:spPr>
        <a:xfrm>
          <a:off x="0" y="1179639"/>
          <a:ext cx="6797675" cy="9401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E587DA-20C8-4C5A-9DAF-4C39C1F59656}">
      <dsp:nvSpPr>
        <dsp:cNvPr id="0" name=""/>
        <dsp:cNvSpPr/>
      </dsp:nvSpPr>
      <dsp:spPr>
        <a:xfrm>
          <a:off x="284404" y="1391180"/>
          <a:ext cx="517099" cy="5170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C61A822-D444-4DFF-852E-6FC231D38A78}">
      <dsp:nvSpPr>
        <dsp:cNvPr id="0" name=""/>
        <dsp:cNvSpPr/>
      </dsp:nvSpPr>
      <dsp:spPr>
        <a:xfrm>
          <a:off x="1085908" y="1179639"/>
          <a:ext cx="5711766"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GB" sz="1900" kern="1200"/>
            <a:t>Data Collection - structured phone call interviews </a:t>
          </a:r>
          <a:endParaRPr lang="en-US" sz="1900" kern="1200"/>
        </a:p>
      </dsp:txBody>
      <dsp:txXfrm>
        <a:off x="1085908" y="1179639"/>
        <a:ext cx="5711766" cy="940180"/>
      </dsp:txXfrm>
    </dsp:sp>
    <dsp:sp modelId="{CD5D1F63-ECCE-4B27-954C-83A0609B8E80}">
      <dsp:nvSpPr>
        <dsp:cNvPr id="0" name=""/>
        <dsp:cNvSpPr/>
      </dsp:nvSpPr>
      <dsp:spPr>
        <a:xfrm>
          <a:off x="0" y="2354865"/>
          <a:ext cx="6797675" cy="9401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27FA7E-D228-47BC-94FD-E30BCA591106}">
      <dsp:nvSpPr>
        <dsp:cNvPr id="0" name=""/>
        <dsp:cNvSpPr/>
      </dsp:nvSpPr>
      <dsp:spPr>
        <a:xfrm>
          <a:off x="284404" y="2566406"/>
          <a:ext cx="517099" cy="5170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733B4C2-0515-449D-B206-C6E77EF01F26}">
      <dsp:nvSpPr>
        <dsp:cNvPr id="0" name=""/>
        <dsp:cNvSpPr/>
      </dsp:nvSpPr>
      <dsp:spPr>
        <a:xfrm>
          <a:off x="1085908" y="2354865"/>
          <a:ext cx="5711766"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GB" sz="1900" kern="1200"/>
            <a:t>Response as Strongly Agree -3, Agree - 2, Disagree – 1</a:t>
          </a:r>
          <a:endParaRPr lang="en-US" sz="1900" kern="1200"/>
        </a:p>
      </dsp:txBody>
      <dsp:txXfrm>
        <a:off x="1085908" y="2354865"/>
        <a:ext cx="5711766" cy="940180"/>
      </dsp:txXfrm>
    </dsp:sp>
    <dsp:sp modelId="{711E2D0E-57BD-4CB9-9B1B-880F28989568}">
      <dsp:nvSpPr>
        <dsp:cNvPr id="0" name=""/>
        <dsp:cNvSpPr/>
      </dsp:nvSpPr>
      <dsp:spPr>
        <a:xfrm>
          <a:off x="0" y="3530091"/>
          <a:ext cx="6797675" cy="9401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3D4D2B-86EA-495E-BB20-82AFA260C75A}">
      <dsp:nvSpPr>
        <dsp:cNvPr id="0" name=""/>
        <dsp:cNvSpPr/>
      </dsp:nvSpPr>
      <dsp:spPr>
        <a:xfrm>
          <a:off x="284404" y="3741632"/>
          <a:ext cx="517099" cy="5170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E336059-4D44-4F27-BECC-DCF20B625A82}">
      <dsp:nvSpPr>
        <dsp:cNvPr id="0" name=""/>
        <dsp:cNvSpPr/>
      </dsp:nvSpPr>
      <dsp:spPr>
        <a:xfrm>
          <a:off x="1085908" y="3530091"/>
          <a:ext cx="5711766"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GB" sz="1900" kern="1200"/>
            <a:t>Validity - data source triangulation </a:t>
          </a:r>
          <a:endParaRPr lang="en-US" sz="1900" kern="1200"/>
        </a:p>
      </dsp:txBody>
      <dsp:txXfrm>
        <a:off x="1085908" y="3530091"/>
        <a:ext cx="5711766" cy="940180"/>
      </dsp:txXfrm>
    </dsp:sp>
    <dsp:sp modelId="{984736E8-EFDC-48E9-937A-73B93253800A}">
      <dsp:nvSpPr>
        <dsp:cNvPr id="0" name=""/>
        <dsp:cNvSpPr/>
      </dsp:nvSpPr>
      <dsp:spPr>
        <a:xfrm>
          <a:off x="0" y="4705317"/>
          <a:ext cx="6797675" cy="9401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737241-8AB6-41EB-9035-12038CAE1E28}">
      <dsp:nvSpPr>
        <dsp:cNvPr id="0" name=""/>
        <dsp:cNvSpPr/>
      </dsp:nvSpPr>
      <dsp:spPr>
        <a:xfrm>
          <a:off x="284404" y="4916857"/>
          <a:ext cx="517099" cy="51709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9A124CA-B777-427D-AA7F-954F84F25681}">
      <dsp:nvSpPr>
        <dsp:cNvPr id="0" name=""/>
        <dsp:cNvSpPr/>
      </dsp:nvSpPr>
      <dsp:spPr>
        <a:xfrm>
          <a:off x="1085908" y="4705317"/>
          <a:ext cx="5711766"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GB" sz="1900" kern="1200"/>
            <a:t>Limitations - small sample size of 10 participants limited the generalizability </a:t>
          </a:r>
          <a:endParaRPr lang="en-US" sz="1900" kern="1200"/>
        </a:p>
      </dsp:txBody>
      <dsp:txXfrm>
        <a:off x="1085908" y="4705317"/>
        <a:ext cx="5711766" cy="9401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D1F4B5-9016-4B80-BB77-2B188CF99FC3}">
      <dsp:nvSpPr>
        <dsp:cNvPr id="0" name=""/>
        <dsp:cNvSpPr/>
      </dsp:nvSpPr>
      <dsp:spPr>
        <a:xfrm>
          <a:off x="0" y="482"/>
          <a:ext cx="6797675" cy="66458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B97A39-E5DF-4B0D-93CA-B5AAA845BEFF}">
      <dsp:nvSpPr>
        <dsp:cNvPr id="0" name=""/>
        <dsp:cNvSpPr/>
      </dsp:nvSpPr>
      <dsp:spPr>
        <a:xfrm>
          <a:off x="201036" y="150013"/>
          <a:ext cx="365520" cy="3655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0DEBCBC-2A40-4F22-B2D0-BCF605991CF7}">
      <dsp:nvSpPr>
        <dsp:cNvPr id="0" name=""/>
        <dsp:cNvSpPr/>
      </dsp:nvSpPr>
      <dsp:spPr>
        <a:xfrm>
          <a:off x="767592" y="482"/>
          <a:ext cx="6030082" cy="66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35" tIns="70335" rIns="70335" bIns="70335" numCol="1" spcCol="1270" anchor="ctr" anchorCtr="0">
          <a:noAutofit/>
        </a:bodyPr>
        <a:lstStyle/>
        <a:p>
          <a:pPr marL="0" lvl="0" indent="0" algn="l" defTabSz="711200">
            <a:lnSpc>
              <a:spcPct val="90000"/>
            </a:lnSpc>
            <a:spcBef>
              <a:spcPct val="0"/>
            </a:spcBef>
            <a:spcAft>
              <a:spcPct val="35000"/>
            </a:spcAft>
            <a:buNone/>
          </a:pPr>
          <a:r>
            <a:rPr lang="en-GB" sz="1600" kern="1200"/>
            <a:t>Demand for retail and residential properties declined - 70% strongly agree.</a:t>
          </a:r>
          <a:endParaRPr lang="en-US" sz="1600" kern="1200"/>
        </a:p>
      </dsp:txBody>
      <dsp:txXfrm>
        <a:off x="767592" y="482"/>
        <a:ext cx="6030082" cy="664581"/>
      </dsp:txXfrm>
    </dsp:sp>
    <dsp:sp modelId="{C6985E95-732D-4665-BF43-F30F8FC29ACE}">
      <dsp:nvSpPr>
        <dsp:cNvPr id="0" name=""/>
        <dsp:cNvSpPr/>
      </dsp:nvSpPr>
      <dsp:spPr>
        <a:xfrm>
          <a:off x="0" y="831210"/>
          <a:ext cx="6797675" cy="66458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FA6960-225B-4A68-85A6-CFAB88166291}">
      <dsp:nvSpPr>
        <dsp:cNvPr id="0" name=""/>
        <dsp:cNvSpPr/>
      </dsp:nvSpPr>
      <dsp:spPr>
        <a:xfrm>
          <a:off x="201036" y="980741"/>
          <a:ext cx="365520" cy="3655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B6A338-E8B2-4915-8A8C-FACE40BC24B3}">
      <dsp:nvSpPr>
        <dsp:cNvPr id="0" name=""/>
        <dsp:cNvSpPr/>
      </dsp:nvSpPr>
      <dsp:spPr>
        <a:xfrm>
          <a:off x="767592" y="831210"/>
          <a:ext cx="6030082" cy="66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35" tIns="70335" rIns="70335" bIns="70335" numCol="1" spcCol="1270" anchor="ctr" anchorCtr="0">
          <a:noAutofit/>
        </a:bodyPr>
        <a:lstStyle/>
        <a:p>
          <a:pPr marL="0" lvl="0" indent="0" algn="l" defTabSz="711200">
            <a:lnSpc>
              <a:spcPct val="90000"/>
            </a:lnSpc>
            <a:spcBef>
              <a:spcPct val="0"/>
            </a:spcBef>
            <a:spcAft>
              <a:spcPct val="35000"/>
            </a:spcAft>
            <a:buNone/>
          </a:pPr>
          <a:r>
            <a:rPr lang="en-GB" sz="1600" kern="1200"/>
            <a:t>60% of respondents strongly agreed there is recovery</a:t>
          </a:r>
          <a:endParaRPr lang="en-US" sz="1600" kern="1200"/>
        </a:p>
      </dsp:txBody>
      <dsp:txXfrm>
        <a:off x="767592" y="831210"/>
        <a:ext cx="6030082" cy="664581"/>
      </dsp:txXfrm>
    </dsp:sp>
    <dsp:sp modelId="{E92530C2-7518-4E8C-A9DF-AB3F940BA6AC}">
      <dsp:nvSpPr>
        <dsp:cNvPr id="0" name=""/>
        <dsp:cNvSpPr/>
      </dsp:nvSpPr>
      <dsp:spPr>
        <a:xfrm>
          <a:off x="0" y="1661937"/>
          <a:ext cx="6797675" cy="66458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140C81-355B-4FA5-BE85-D1976DCFC1B5}">
      <dsp:nvSpPr>
        <dsp:cNvPr id="0" name=""/>
        <dsp:cNvSpPr/>
      </dsp:nvSpPr>
      <dsp:spPr>
        <a:xfrm>
          <a:off x="201036" y="1811468"/>
          <a:ext cx="365520" cy="3655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EE34D2-C430-4043-A16F-7E247E92B0FF}">
      <dsp:nvSpPr>
        <dsp:cNvPr id="0" name=""/>
        <dsp:cNvSpPr/>
      </dsp:nvSpPr>
      <dsp:spPr>
        <a:xfrm>
          <a:off x="767592" y="1661937"/>
          <a:ext cx="6030082" cy="66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35" tIns="70335" rIns="70335" bIns="70335" numCol="1" spcCol="1270" anchor="ctr" anchorCtr="0">
          <a:noAutofit/>
        </a:bodyPr>
        <a:lstStyle/>
        <a:p>
          <a:pPr marL="0" lvl="0" indent="0" algn="l" defTabSz="711200">
            <a:lnSpc>
              <a:spcPct val="90000"/>
            </a:lnSpc>
            <a:spcBef>
              <a:spcPct val="0"/>
            </a:spcBef>
            <a:spcAft>
              <a:spcPct val="35000"/>
            </a:spcAft>
            <a:buNone/>
          </a:pPr>
          <a:r>
            <a:rPr lang="en-GB" sz="1600" kern="1200"/>
            <a:t>80% of respondents strongly agreed that property values are recovering</a:t>
          </a:r>
          <a:endParaRPr lang="en-US" sz="1600" kern="1200"/>
        </a:p>
      </dsp:txBody>
      <dsp:txXfrm>
        <a:off x="767592" y="1661937"/>
        <a:ext cx="6030082" cy="664581"/>
      </dsp:txXfrm>
    </dsp:sp>
    <dsp:sp modelId="{E76B5116-C04E-4F0F-9DC4-08F2EC027728}">
      <dsp:nvSpPr>
        <dsp:cNvPr id="0" name=""/>
        <dsp:cNvSpPr/>
      </dsp:nvSpPr>
      <dsp:spPr>
        <a:xfrm>
          <a:off x="0" y="2492665"/>
          <a:ext cx="6797675" cy="66458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1EEF65-39D3-4268-B12F-17CBD93166F4}">
      <dsp:nvSpPr>
        <dsp:cNvPr id="0" name=""/>
        <dsp:cNvSpPr/>
      </dsp:nvSpPr>
      <dsp:spPr>
        <a:xfrm>
          <a:off x="201036" y="2642195"/>
          <a:ext cx="365520" cy="3655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745D4B7-070E-4C83-A331-3A3700A002BA}">
      <dsp:nvSpPr>
        <dsp:cNvPr id="0" name=""/>
        <dsp:cNvSpPr/>
      </dsp:nvSpPr>
      <dsp:spPr>
        <a:xfrm>
          <a:off x="767592" y="2492665"/>
          <a:ext cx="6030082" cy="66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35" tIns="70335" rIns="70335" bIns="70335" numCol="1" spcCol="1270" anchor="ctr" anchorCtr="0">
          <a:noAutofit/>
        </a:bodyPr>
        <a:lstStyle/>
        <a:p>
          <a:pPr marL="0" lvl="0" indent="0" algn="l" defTabSz="711200">
            <a:lnSpc>
              <a:spcPct val="90000"/>
            </a:lnSpc>
            <a:spcBef>
              <a:spcPct val="0"/>
            </a:spcBef>
            <a:spcAft>
              <a:spcPct val="35000"/>
            </a:spcAft>
            <a:buNone/>
          </a:pPr>
          <a:r>
            <a:rPr lang="en-GB" sz="1600" kern="1200"/>
            <a:t>70% strongly agree rental rates are recovering</a:t>
          </a:r>
          <a:endParaRPr lang="en-US" sz="1600" kern="1200"/>
        </a:p>
      </dsp:txBody>
      <dsp:txXfrm>
        <a:off x="767592" y="2492665"/>
        <a:ext cx="6030082" cy="664581"/>
      </dsp:txXfrm>
    </dsp:sp>
    <dsp:sp modelId="{ACE58709-E677-4370-9D12-246DA088AAD7}">
      <dsp:nvSpPr>
        <dsp:cNvPr id="0" name=""/>
        <dsp:cNvSpPr/>
      </dsp:nvSpPr>
      <dsp:spPr>
        <a:xfrm>
          <a:off x="0" y="3323392"/>
          <a:ext cx="6797675" cy="66458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4AB1FF-C025-4BD4-88CA-1DB6457EEAF6}">
      <dsp:nvSpPr>
        <dsp:cNvPr id="0" name=""/>
        <dsp:cNvSpPr/>
      </dsp:nvSpPr>
      <dsp:spPr>
        <a:xfrm>
          <a:off x="201036" y="3472923"/>
          <a:ext cx="365520" cy="36552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0515107-866F-4C0F-A360-68C916200DD0}">
      <dsp:nvSpPr>
        <dsp:cNvPr id="0" name=""/>
        <dsp:cNvSpPr/>
      </dsp:nvSpPr>
      <dsp:spPr>
        <a:xfrm>
          <a:off x="767592" y="3323392"/>
          <a:ext cx="6030082" cy="66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35" tIns="70335" rIns="70335" bIns="70335" numCol="1" spcCol="1270" anchor="ctr" anchorCtr="0">
          <a:noAutofit/>
        </a:bodyPr>
        <a:lstStyle/>
        <a:p>
          <a:pPr marL="0" lvl="0" indent="0" algn="l" defTabSz="711200">
            <a:lnSpc>
              <a:spcPct val="90000"/>
            </a:lnSpc>
            <a:spcBef>
              <a:spcPct val="0"/>
            </a:spcBef>
            <a:spcAft>
              <a:spcPct val="35000"/>
            </a:spcAft>
            <a:buNone/>
          </a:pPr>
          <a:r>
            <a:rPr lang="en-GB" sz="1600" kern="1200"/>
            <a:t>30% of respondents strongly agreed that economic recovery policies positively impacted the CRE market. </a:t>
          </a:r>
          <a:endParaRPr lang="en-US" sz="1600" kern="1200"/>
        </a:p>
      </dsp:txBody>
      <dsp:txXfrm>
        <a:off x="767592" y="3323392"/>
        <a:ext cx="6030082" cy="664581"/>
      </dsp:txXfrm>
    </dsp:sp>
    <dsp:sp modelId="{406E0AC7-D9CE-46F9-88B3-8A5DCB17CB56}">
      <dsp:nvSpPr>
        <dsp:cNvPr id="0" name=""/>
        <dsp:cNvSpPr/>
      </dsp:nvSpPr>
      <dsp:spPr>
        <a:xfrm>
          <a:off x="0" y="4154119"/>
          <a:ext cx="6797675" cy="66458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2EB8AE-1811-4BD9-B543-2DB8BC88EEEA}">
      <dsp:nvSpPr>
        <dsp:cNvPr id="0" name=""/>
        <dsp:cNvSpPr/>
      </dsp:nvSpPr>
      <dsp:spPr>
        <a:xfrm>
          <a:off x="201036" y="4303650"/>
          <a:ext cx="365520" cy="36552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C3C9875-C9BE-4D72-A651-B3BD1B280136}">
      <dsp:nvSpPr>
        <dsp:cNvPr id="0" name=""/>
        <dsp:cNvSpPr/>
      </dsp:nvSpPr>
      <dsp:spPr>
        <a:xfrm>
          <a:off x="767592" y="4154119"/>
          <a:ext cx="6030082" cy="66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35" tIns="70335" rIns="70335" bIns="70335" numCol="1" spcCol="1270" anchor="ctr" anchorCtr="0">
          <a:noAutofit/>
        </a:bodyPr>
        <a:lstStyle/>
        <a:p>
          <a:pPr marL="0" lvl="0" indent="0" algn="l" defTabSz="711200">
            <a:lnSpc>
              <a:spcPct val="90000"/>
            </a:lnSpc>
            <a:spcBef>
              <a:spcPct val="0"/>
            </a:spcBef>
            <a:spcAft>
              <a:spcPct val="35000"/>
            </a:spcAft>
            <a:buNone/>
          </a:pPr>
          <a:r>
            <a:rPr lang="en-GB" sz="1600" kern="1200"/>
            <a:t>70% of the respondents strongly agreed that new technologies are emerging in the CRE market</a:t>
          </a:r>
          <a:endParaRPr lang="en-US" sz="1600" kern="1200"/>
        </a:p>
      </dsp:txBody>
      <dsp:txXfrm>
        <a:off x="767592" y="4154119"/>
        <a:ext cx="6030082" cy="664581"/>
      </dsp:txXfrm>
    </dsp:sp>
    <dsp:sp modelId="{31DB2D93-0DFF-4CB9-BA32-94004F70FEF7}">
      <dsp:nvSpPr>
        <dsp:cNvPr id="0" name=""/>
        <dsp:cNvSpPr/>
      </dsp:nvSpPr>
      <dsp:spPr>
        <a:xfrm>
          <a:off x="0" y="4984847"/>
          <a:ext cx="6797675" cy="66458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F99642-18F0-4AF3-81BD-CFC6FE91600E}">
      <dsp:nvSpPr>
        <dsp:cNvPr id="0" name=""/>
        <dsp:cNvSpPr/>
      </dsp:nvSpPr>
      <dsp:spPr>
        <a:xfrm>
          <a:off x="201036" y="5134378"/>
          <a:ext cx="365520" cy="36552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F1BBFD-87E5-48D4-B555-B8886E8B3ABC}">
      <dsp:nvSpPr>
        <dsp:cNvPr id="0" name=""/>
        <dsp:cNvSpPr/>
      </dsp:nvSpPr>
      <dsp:spPr>
        <a:xfrm>
          <a:off x="767592" y="4984847"/>
          <a:ext cx="6030082" cy="664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35" tIns="70335" rIns="70335" bIns="70335" numCol="1" spcCol="1270" anchor="ctr" anchorCtr="0">
          <a:noAutofit/>
        </a:bodyPr>
        <a:lstStyle/>
        <a:p>
          <a:pPr marL="0" lvl="0" indent="0" algn="l" defTabSz="711200">
            <a:lnSpc>
              <a:spcPct val="90000"/>
            </a:lnSpc>
            <a:spcBef>
              <a:spcPct val="0"/>
            </a:spcBef>
            <a:spcAft>
              <a:spcPct val="35000"/>
            </a:spcAft>
            <a:buNone/>
          </a:pPr>
          <a:r>
            <a:rPr lang="en-GB" sz="1600" kern="1200"/>
            <a:t>80% of these respondents strongly agreed that technologies are positive</a:t>
          </a:r>
          <a:endParaRPr lang="en-US" sz="1600" kern="1200"/>
        </a:p>
      </dsp:txBody>
      <dsp:txXfrm>
        <a:off x="767592" y="4984847"/>
        <a:ext cx="6030082" cy="66458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F57E18-AE3F-2847-188C-708C0769F8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BD88CAC-4FD1-FB92-1D26-05807EA810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CB96D7-F201-492C-AA50-574A730BC27F}" type="datetimeFigureOut">
              <a:rPr lang="en-US" smtClean="0"/>
              <a:t>2/1/2024</a:t>
            </a:fld>
            <a:endParaRPr lang="en-US" dirty="0"/>
          </a:p>
        </p:txBody>
      </p:sp>
      <p:sp>
        <p:nvSpPr>
          <p:cNvPr id="4" name="Footer Placeholder 3">
            <a:extLst>
              <a:ext uri="{FF2B5EF4-FFF2-40B4-BE49-F238E27FC236}">
                <a16:creationId xmlns:a16="http://schemas.microsoft.com/office/drawing/2014/main" id="{88A72C0D-360E-C973-5588-52DC04A86A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340B36-8225-0BC2-989D-2156A5B162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563E-BCB2-465B-8A3C-AC86CE64F69C}" type="slidenum">
              <a:rPr lang="en-US" smtClean="0"/>
              <a:t>‹#›</a:t>
            </a:fld>
            <a:endParaRPr lang="en-US" dirty="0"/>
          </a:p>
        </p:txBody>
      </p:sp>
    </p:spTree>
    <p:extLst>
      <p:ext uri="{BB962C8B-B14F-4D97-AF65-F5344CB8AC3E}">
        <p14:creationId xmlns:p14="http://schemas.microsoft.com/office/powerpoint/2010/main" val="3687710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2/1/2024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800"/>
              </a:spcAft>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Research Problem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20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Coronavirus outbreak in 2019 (COVID-19) was a global crisis that affected public health and disrupted economies worldwide (Allan et al., 2021). The sectors affected were the commercial real estate (CRE) market, finance, transport, and construction (Chong &amp; Phillips, 2022; Wen et al., 2022). Evidence from diverse global economies, including the United States, China, and Denmark, highlights the far-reaching consequences of the pandemic. Aggregate spending plummeted, consumption patterns shifted, and urban demographics faced notable changes (Wen et al., 2022). Major U.S. cities witnessed declines in population and business, while suburban areas had slight growth. There was also a surge in remote work and a shift in consumer preferences, production, and supply of goods and services (Chong &amp; Phillips, 2022). In the real estate sector, COVID-19 affected the price and volume of retail, office, and industrial properties. Different studies have only explored the immediate effects of the crisis on the general real estate market, leaving a gap in the commercial segment and transformative effects.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20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More studies have also explored how the pandemic immediately affected financial assets like REITs, mortgages, and real estate stocks and securities (Gujral et al., 2020). However, there is a research gap on the long-term impacts of COVID-19 on diverse commercial property types (Ling et al., 2020). These include office space demand, the trajectory of retail space utilization, and the ongoing influence of e-commerce on industrial property needs. Such knowledge would be significant to understanding the enduring consequences and recovery patterns post-pandemic. Secondly, a research gap exists in evaluating the impacts of specific policy responses, such as fiscal stimulus packages and rent subsidies, in mitigating the pandemic's negative effects on different property sectors.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20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Thirdly, there is limited research on the social and environmental implications of COVID-19 on commercial real estate; this pertains to changes in office space utilization, community development, and adaptive urban planning. A study by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Wouda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Opdenakker</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(2019) also recommended further research on the role of emerging technology, including automation and virtual reality, in shaping commercial real estate. The technologies and living patterns influenced by the pandemic have long prolonged effects on real estate. Therefore, this research aims to bridge these gaps by investigating how COVID-19 affected the commercial real estate market.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2</a:t>
            </a:fld>
            <a:endParaRPr lang="en-US" dirty="0"/>
          </a:p>
        </p:txBody>
      </p:sp>
    </p:spTree>
    <p:extLst>
      <p:ext uri="{BB962C8B-B14F-4D97-AF65-F5344CB8AC3E}">
        <p14:creationId xmlns:p14="http://schemas.microsoft.com/office/powerpoint/2010/main" val="2064537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800"/>
              </a:spcAft>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Research Questions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200000"/>
              </a:lnSpc>
              <a:spcBef>
                <a:spcPts val="0"/>
              </a:spcBef>
              <a:spcAft>
                <a:spcPts val="800"/>
              </a:spcAft>
              <a:buFont typeface="+mj-lt"/>
              <a:buAutoNum type="arabicPeriod"/>
              <a:tabLst>
                <a:tab pos="457200" algn="l"/>
              </a:tabLs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How has the demand for varied commercial real estate property types (office, retail, industrial) changed since COVID-19 and the evolving consumer preferences?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200000"/>
              </a:lnSpc>
              <a:spcBef>
                <a:spcPts val="0"/>
              </a:spcBef>
              <a:spcAft>
                <a:spcPts val="800"/>
              </a:spcAft>
              <a:buFont typeface="+mj-lt"/>
              <a:buAutoNum type="arabicPeriod"/>
              <a:tabLst>
                <a:tab pos="457200" algn="l"/>
              </a:tabLs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What recovery patterns are observed in the commercial real estate market regarding property values, rental rates, occupancy levels, etc.?</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200000"/>
              </a:lnSpc>
              <a:spcBef>
                <a:spcPts val="0"/>
              </a:spcBef>
              <a:spcAft>
                <a:spcPts val="800"/>
              </a:spcAft>
              <a:buFont typeface="+mj-lt"/>
              <a:buAutoNum type="arabicPeriod"/>
              <a:tabLst>
                <a:tab pos="457200" algn="l"/>
              </a:tabLs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To what extent have the various economic recovery policies for the COVID-19 pandemic impacted the commercial real estate market?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200000"/>
              </a:lnSpc>
              <a:spcBef>
                <a:spcPts val="0"/>
              </a:spcBef>
              <a:spcAft>
                <a:spcPts val="800"/>
              </a:spcAft>
              <a:buFont typeface="+mj-lt"/>
              <a:buAutoNum type="arabicPeriod"/>
              <a:tabLst>
                <a:tab pos="457200" algn="l"/>
              </a:tabLs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What adaptive strategies and technologies have emerged in the commercial real estate market post-COVID-19?</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3</a:t>
            </a:fld>
            <a:endParaRPr lang="en-US" dirty="0"/>
          </a:p>
        </p:txBody>
      </p:sp>
    </p:spTree>
    <p:extLst>
      <p:ext uri="{BB962C8B-B14F-4D97-AF65-F5344CB8AC3E}">
        <p14:creationId xmlns:p14="http://schemas.microsoft.com/office/powerpoint/2010/main" val="4019580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200000"/>
              </a:lnSpc>
              <a:spcBef>
                <a:spcPts val="0"/>
              </a:spcBef>
              <a:spcAft>
                <a:spcPts val="800"/>
              </a:spcAft>
              <a:buFont typeface="+mj-lt"/>
              <a:buAutoNum type="alphaLcParenR"/>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Recent literature on the impacts of COVID-19 on CRE market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20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Different existing kinds of literature have explored the impact of the COVID-19 pandemic on the commercial real estate market. Allan et al. (2021) offers a comprehensive analysis of the Asia–Pacific region, highlighting substantial rent declines, especially in retail properties. The retail property sector experienced a staggering drop of over 30%. Importantly, the study emphasizes the positive impact of fiscal stimuli imposed by governments in mitigating the crisis's adverse effects (Allan et al., 2021). Despite the valuable findings and recommendations, Allan et al. (2021) focused on the Asia–Pacific real estate markets; there is a need to replicate the study on the United States CRE market.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20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Wen et al. (2022) examined the market-specific responses and their implications for post-pandemic urban planning. Focusing on Florida's metropolitan areas and employing a fixed effect regression model, the study found distinct trends across different property types (Wen et al., 2022). Retail properties experienced an immediate decline in sales volumes following the shock of COVID-19 (Wen et al., 2022). Similarly, the rent growth rate for office properties had a short-term decline but bounced back to around 70% within one quarter. Notably, industrial properties demonstrated a rise in both the growth rate of sales and rent prices during the pandemic (Wen et al., 2022). These findings align with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Deghi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et al. (2021), who revealed that overvaluation in CRE prices occurred across major advanced economies in the 2020 first quarter.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200000"/>
              </a:lnSpc>
              <a:spcBef>
                <a:spcPts val="0"/>
              </a:spcBef>
              <a:spcAft>
                <a:spcPts val="800"/>
              </a:spcAft>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Deghi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et al. (2021) emphasize the CRE sector's substantial size and interconnectedness with the broader economy. They projected the recovery to depend on the overall pace of economic recovery and structural shifts induced by the pandemic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Deghi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et al., 2021). While easy financial conditions contribute to increased financial vulnerabilities and persistent price misalignment, effective macroeconomic policies are vital to the risks in the CRE sector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Deghi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et al., 2021).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20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However,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Hoesli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Malle</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(2022) caution against the simplistic interpretation of direct commercial real estate indices, emphasizing the need to consider inherent caveats. They examined direct and listed real estate, retail and hospitality properties, and office buildings for a more comprehensive view. The residential and industrial sectors have shown greater resilience to the pandemic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Hoesli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&amp;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Malle</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2022). The economic changes in other sectors influenced commercial real estate pricing and future trajectory that hinges on asset type and location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Hoesli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&amp;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Malle</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2022). However, this study was limited to the European CRE markets.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20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 report by Gujral et al. (2020) reveals how the commercial real estate (CRE) sector is navigating the immediate challenges posed by the COVID-19 crisis. The report states that industry leaders balance capital preservation and competitive differentiation (Gujral et al., 2020). The crisis accelerated the adoption of strategic changes, focusing on diversification and enhancing tenant experience. The efforts to protect safety and health led to changes in communication practices, emphasizing company-level brand communication and direct engagement with tenants (Gujral et al., 2020).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rPr>
              <a:t>The study underscores the shift toward more centralized cash management to address uncertainty, with a lean-enterprise mentality gaining importance (Gujral et al., 2020). Tailored, informed decision-making in commercial lease concessions is highlighted, emphasizing the need for fact-based insights to navigate varied economic scenarios. However, this report is limited to occurrences in 2020, which may have changed since the pandemic ended</a:t>
            </a:r>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4</a:t>
            </a:fld>
            <a:endParaRPr lang="en-US" dirty="0"/>
          </a:p>
        </p:txBody>
      </p:sp>
    </p:spTree>
    <p:extLst>
      <p:ext uri="{BB962C8B-B14F-4D97-AF65-F5344CB8AC3E}">
        <p14:creationId xmlns:p14="http://schemas.microsoft.com/office/powerpoint/2010/main" val="36970675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200000"/>
              </a:lnSpc>
              <a:spcBef>
                <a:spcPts val="0"/>
              </a:spcBef>
              <a:spcAft>
                <a:spcPts val="800"/>
              </a:spcAft>
              <a:buFont typeface="+mj-lt"/>
              <a:buAutoNum type="alphaLcParenR"/>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Recent literature on Real Estate Market Liquidity</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20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Chong and Phillips (2022) focus on the U.S. commercial real estate market, estimating the dollar impact of COVID-19 on aggregate values. Their equity analysis, leveraging traded Real Estate Investment Trusts (REITs), provides statistical estimates of the decline in commercial real estate values (Chong &amp; Phillips, 2022). A key aspect of this research is the use of REITs to assess the impact of the pandemic on commercial real estate. REITs provide a valuable dataset that quantitatively evaluates the dollar's impact on aggregate values. The study also highlights the compounding effects of telecommuting, social distancing, and business closures faced by the sector (Chong &amp; Phillips, 2022).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20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Like Allan et al. (2021), Chong and Phillips (2022) also recognize the role of extreme monetary and fiscal policies in mitigating the effects of the pandemic. The pandemic caused a decrease in the value of most REITs, lodging/resort REITs (−45.81%), retail REITs (−41.16%), and office REITs (−22.63%) (Chong &amp; Phillips, 2022). However, the study uncovers divergent trajectories among REITs, with certain sectors showing resilience. Ling et al. (2020) revealed that the substantial drop in All Equity REITs index in 2020 reflects a decline in the mortgage-backed securities and market performance. By April 2020, S&amp;P 500, equity REITs, and the Russell 2000 had declined by 16%, 23%, and 26%, respectively as shown in Figure 1 below.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1000"/>
              </a:spcAft>
            </a:pPr>
            <a:r>
              <a:rPr lang="en-US" sz="1800" b="1" i="1" kern="100" dirty="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Figure 1:</a:t>
            </a:r>
            <a:r>
              <a:rPr lang="en-US" sz="1800" i="1" kern="100" dirty="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  Return indexes: S&amp;P 500, Russell 2000, FTSE-</a:t>
            </a:r>
            <a:r>
              <a:rPr lang="en-US" sz="1800" i="1" kern="100" dirty="0" err="1">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NAREIT</a:t>
            </a:r>
            <a:endParaRPr lang="en-US" sz="1800" i="1" kern="1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20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In another pioneering study, Ling et al. (2020) investigate the transmission of the COVID-19 shock to equity markets through the firm's underlying assets in the CRE market. Utilizing asset-level data and constructing the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GeoCOVID</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measure, the study explores the relationship between abnormal returns and geographically weighted exposure to COVID-19. The findings reveal a negative relationship, even after accounting for the rate of COVID-19 cases, property type, geographic concentrations, and firm characteristics (Ling et al., (2020). While the demand for retail and residential properties exhibited more negative reactions, the healthcare and technology sectors reacted positively (Ling et al., 2020). The pandemic triggered a rise in the demand for commercial real estate properties suitable for healthcare activities like hospitals and quarantine centers.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20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MIT Center for Real Estate, in a comprehensive analysis by Van Dijk et al. (2020), reveals the substantial and adverse effects of the COVID-19 pandemic on liquidity in the global real estate market. Focusing particularly on private commercial property, the study reveals a significant decline in liquidity across major U.S. markets. The severity of this liquidity drop surpasses that observed during the Global Financial Crisis (GFC); the first four months of 2020 alone witnessed a considerable fraction of the total liquidity drop seen throughout the GFC (Van Dijk et al., 2020). This finding emphasizes the challenges faced by the real estate sector during the early stages of the pandemic, surpassing even the economic turbulence experienced in the previous financial crisis. Although this study by Van Dijk et al. (2020) used comparisons to the GFC as a benchmark for economic downturns, the liquidity challenges caused by the pandemic did not focus on CRE markets. Thus, further research on the liquidity implications in the US CRE market is essential.</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20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COVID-19 pandemic also impacted commercial real estate transactions with the rise of blockchain technology (Wouda &amp; Opdenakker, 2019). The CRE market responded to the move toward cashless transactions by adopting blockchain applications to improve efficiency, transparency, and safety. However, the findings of Wouda and Opdenakker (2019) were only limited to the CRE market in the Netherlands and observations made in 2019 when COVID-19 started.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20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Investors' perceptions of assets and behavioral also shaped real estate investment decisions during the COVID-19 pandemic (Ramya, 2023). The findings highlight the significance of perceived asset value (PAV), overconfidence (OC), and herding (HD) in predicting real estate investment decisions during the crisis (Ramya, 2023). PAV is the most crucial factor, underscoring its central role in guiding investor choices. In contrast, disposition effect (DE) and risk aversion (RA) have an insignificant impact on real estate investment decisions during the pandemic.</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5</a:t>
            </a:fld>
            <a:endParaRPr lang="en-US" dirty="0"/>
          </a:p>
        </p:txBody>
      </p:sp>
    </p:spTree>
    <p:extLst>
      <p:ext uri="{BB962C8B-B14F-4D97-AF65-F5344CB8AC3E}">
        <p14:creationId xmlns:p14="http://schemas.microsoft.com/office/powerpoint/2010/main" val="3656682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C2AE70-3184-4128-AED7-A0A2E27EEA39}" type="datetimeFigureOut">
              <a:rPr lang="en-US" smtClean="0"/>
              <a:t>2/1/2024</a:t>
            </a:fld>
            <a:endParaRPr lang="en-US"/>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703259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C2AE70-3184-4128-AED7-A0A2E27EEA39}" type="datetimeFigureOut">
              <a:rPr lang="en-US" smtClean="0"/>
              <a:t>2/1/2024</a:t>
            </a:fld>
            <a:endParaRPr lang="en-US"/>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94071673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C2AE70-3184-4128-AED7-A0A2E27EEA39}" type="datetimeFigureOut">
              <a:rPr lang="en-US" smtClean="0"/>
              <a:t>2/1/2024</a:t>
            </a:fld>
            <a:endParaRPr lang="en-US"/>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312921813"/>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71616" y="960120"/>
            <a:ext cx="5221224" cy="3056343"/>
          </a:xfrm>
        </p:spPr>
        <p:txBody>
          <a:bodyPr anchor="b">
            <a:normAutofit/>
          </a:bodyPr>
          <a:lstStyle>
            <a:lvl1pPr algn="l">
              <a:defRPr sz="4000" b="1" baseline="0"/>
            </a:lvl1pPr>
          </a:lstStyle>
          <a:p>
            <a:r>
              <a:rPr lang="en-US" dirty="0"/>
              <a:t>CLICK TO add TITLE</a:t>
            </a:r>
          </a:p>
        </p:txBody>
      </p:sp>
      <p:pic>
        <p:nvPicPr>
          <p:cNvPr id="4" name="Graphic 3">
            <a:extLst>
              <a:ext uri="{FF2B5EF4-FFF2-40B4-BE49-F238E27FC236}">
                <a16:creationId xmlns:a16="http://schemas.microsoft.com/office/drawing/2014/main" id="{E46E52ED-0545-03BB-5AB6-4552E92B99F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617"/>
          <a:stretch/>
        </p:blipFill>
        <p:spPr>
          <a:xfrm>
            <a:off x="0" y="0"/>
            <a:ext cx="6153048" cy="6858000"/>
          </a:xfrm>
          <a:prstGeom prst="rect">
            <a:avLst/>
          </a:prstGeom>
        </p:spPr>
      </p:pic>
    </p:spTree>
    <p:extLst>
      <p:ext uri="{BB962C8B-B14F-4D97-AF65-F5344CB8AC3E}">
        <p14:creationId xmlns:p14="http://schemas.microsoft.com/office/powerpoint/2010/main" val="3346056587"/>
      </p:ext>
    </p:extLst>
  </p:cSld>
  <p:clrMapOvr>
    <a:masterClrMapping/>
  </p:clrMapOvr>
  <p:extLst>
    <p:ext uri="{DCECCB84-F9BA-43D5-87BE-67443E8EF086}">
      <p15:sldGuideLst xmlns:p15="http://schemas.microsoft.com/office/powerpoint/2012/main">
        <p15:guide id="1" pos="739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8297380" cy="1326514"/>
          </a:xfrm>
        </p:spPr>
        <p:txBody>
          <a:bodyPr anchor="b">
            <a:normAutofit/>
          </a:bodyPr>
          <a:lstStyle>
            <a:lvl1pPr>
              <a:defRPr sz="28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65631" y="2072640"/>
            <a:ext cx="8324089" cy="3493008"/>
          </a:xfrm>
        </p:spPr>
        <p:txBody>
          <a:bodyPr>
            <a:normAutofit/>
          </a:bodyPr>
          <a:lstStyle>
            <a:lvl1pPr marL="228600" indent="-228600">
              <a:lnSpc>
                <a:spcPts val="2400"/>
              </a:lnSpc>
              <a:spcBef>
                <a:spcPts val="0"/>
              </a:spcBef>
              <a:spcAft>
                <a:spcPts val="1200"/>
              </a:spcAft>
              <a:buFont typeface="Arial" panose="020B0604020202020204" pitchFamily="34" charset="0"/>
              <a:buChar char="•"/>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pic>
        <p:nvPicPr>
          <p:cNvPr id="9" name="Graphic 8">
            <a:extLst>
              <a:ext uri="{FF2B5EF4-FFF2-40B4-BE49-F238E27FC236}">
                <a16:creationId xmlns:a16="http://schemas.microsoft.com/office/drawing/2014/main" id="{900D319D-67F8-5830-99A3-7EB562C28B3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86" r="26226" b="3861"/>
          <a:stretch/>
        </p:blipFill>
        <p:spPr>
          <a:xfrm>
            <a:off x="9415463" y="264696"/>
            <a:ext cx="2776538" cy="6593304"/>
          </a:xfrm>
          <a:prstGeom prst="rect">
            <a:avLst/>
          </a:prstGeom>
        </p:spPr>
      </p:pic>
    </p:spTree>
    <p:extLst>
      <p:ext uri="{BB962C8B-B14F-4D97-AF65-F5344CB8AC3E}">
        <p14:creationId xmlns:p14="http://schemas.microsoft.com/office/powerpoint/2010/main" val="41286785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228600">
              <a:lnSpc>
                <a:spcPct val="100000"/>
              </a:lnSpc>
              <a:spcBef>
                <a:spcPts val="0"/>
              </a:spcBef>
              <a:spcAft>
                <a:spcPts val="1200"/>
              </a:spcAft>
              <a:defRPr sz="2000"/>
            </a:lvl4pPr>
            <a:lvl5pPr marL="1143000">
              <a:lnSpc>
                <a:spcPct val="100000"/>
              </a:lnSpc>
              <a:spcBef>
                <a:spcPts val="0"/>
              </a:spcBef>
              <a:spcAft>
                <a:spcPts val="1200"/>
              </a:spcAft>
              <a:defRPr sz="2000"/>
            </a:lvl5pPr>
            <a:lvl6pPr marL="1600200">
              <a:defRPr/>
            </a:lvl6pPr>
          </a:lstStyle>
          <a:p>
            <a:pPr lvl="0"/>
            <a:r>
              <a:rPr lang="en-US" dirty="0"/>
              <a:t>Click to add content</a:t>
            </a:r>
          </a:p>
          <a:p>
            <a:pPr lvl="1"/>
            <a:r>
              <a:rPr lang="en-US" dirty="0"/>
              <a:t>Second level</a:t>
            </a:r>
          </a:p>
          <a:p>
            <a:pPr lvl="2"/>
            <a:r>
              <a:rPr lang="en-US" dirty="0"/>
              <a:t>Third level</a:t>
            </a:r>
          </a:p>
          <a:p>
            <a:pPr lvl="4"/>
            <a:r>
              <a:rPr lang="en-US" dirty="0"/>
              <a:t>Fourth level</a:t>
            </a:r>
          </a:p>
          <a:p>
            <a:pPr lvl="5"/>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6410644"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14542064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3144837" cy="3687763"/>
          </a:xfrm>
        </p:spPr>
        <p:txBody>
          <a:bodyPr>
            <a:normAutofit/>
          </a:bodyPr>
          <a:lstStyle>
            <a:lvl1pPr marL="320040" indent="-320040">
              <a:lnSpc>
                <a:spcPct val="100000"/>
              </a:lnSpc>
              <a:spcBef>
                <a:spcPts val="0"/>
              </a:spcBef>
              <a:spcAft>
                <a:spcPts val="1200"/>
              </a:spcAft>
              <a:buFont typeface="+mj-lt"/>
              <a:buAutoNum type="arabicPeriod"/>
              <a:defRPr sz="2000"/>
            </a:lvl1pPr>
            <a:lvl2pPr marL="685800" indent="-320040">
              <a:lnSpc>
                <a:spcPct val="100000"/>
              </a:lnSpc>
              <a:spcBef>
                <a:spcPts val="0"/>
              </a:spcBef>
              <a:spcAft>
                <a:spcPts val="1200"/>
              </a:spcAft>
              <a:buFont typeface="+mj-lt"/>
              <a:buAutoNum type="alphaLcPeriod"/>
              <a:defRPr sz="2000"/>
            </a:lvl2pPr>
            <a:lvl3pPr marL="1143000" indent="-320040">
              <a:lnSpc>
                <a:spcPct val="100000"/>
              </a:lnSpc>
              <a:spcBef>
                <a:spcPts val="0"/>
              </a:spcBef>
              <a:spcAft>
                <a:spcPts val="1200"/>
              </a:spcAft>
              <a:buFont typeface="+mj-lt"/>
              <a:buAutoNum type="arabicParenR"/>
              <a:defRPr sz="2000"/>
            </a:lvl3pPr>
            <a:lvl4pPr marL="1600200" indent="-320040">
              <a:lnSpc>
                <a:spcPct val="100000"/>
              </a:lnSpc>
              <a:spcBef>
                <a:spcPts val="0"/>
              </a:spcBef>
              <a:spcAft>
                <a:spcPts val="1200"/>
              </a:spcAft>
              <a:buFont typeface="+mj-lt"/>
              <a:buAutoNum type="alphaLcParenR"/>
              <a:defRPr sz="2000"/>
            </a:lvl4pPr>
            <a:lvl5pPr marL="2057400" indent="-320040">
              <a:lnSpc>
                <a:spcPct val="100000"/>
              </a:lnSpc>
              <a:spcBef>
                <a:spcPts val="0"/>
              </a:spcBef>
              <a:spcAft>
                <a:spcPts val="1200"/>
              </a:spcAft>
              <a:buFont typeface="+mj-lt"/>
              <a:buAutoNum type="romanLcPeriod"/>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4556760" y="2073275"/>
            <a:ext cx="6192838"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8571045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5815B7-4DEA-0E4D-6E8B-EDAD6559AF21}"/>
              </a:ext>
              <a:ext uri="{C183D7F6-B498-43B3-948B-1728B52AA6E4}">
                <adec:decorative xmlns:adec="http://schemas.microsoft.com/office/drawing/2017/decorative" val="1"/>
              </a:ext>
            </a:extLst>
          </p:cNvPr>
          <p:cNvSpPr/>
          <p:nvPr userDrawn="1"/>
        </p:nvSpPr>
        <p:spPr>
          <a:xfrm>
            <a:off x="0" y="6593303"/>
            <a:ext cx="2182090" cy="27432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D1046054-0FA9-558E-22C0-007C8D3DAFD0}"/>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367" t="32063" r="19367" b="20417"/>
          <a:stretch/>
        </p:blipFill>
        <p:spPr>
          <a:xfrm>
            <a:off x="4977245" y="0"/>
            <a:ext cx="7214755" cy="143907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87880"/>
            <a:ext cx="10210800" cy="1954692"/>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2179320" y="4094802"/>
            <a:ext cx="10027919" cy="2468880"/>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9847432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ummary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06404F0-C6D6-98DF-5397-EF0F68B0140E}"/>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256" t="-150" r="58720" b="30269"/>
          <a:stretch/>
        </p:blipFill>
        <p:spPr>
          <a:xfrm>
            <a:off x="8972551" y="5081287"/>
            <a:ext cx="3219450" cy="1776714"/>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58669"/>
            <a:ext cx="6192838" cy="3687763"/>
          </a:xfrm>
        </p:spPr>
        <p:txBody>
          <a:bodyPr>
            <a:normAutofit/>
          </a:bodyPr>
          <a:lstStyle>
            <a:lvl1pPr marL="228600" indent="-228600">
              <a:lnSpc>
                <a:spcPct val="100000"/>
              </a:lnSpc>
              <a:spcBef>
                <a:spcPts val="0"/>
              </a:spcBef>
              <a:spcAft>
                <a:spcPts val="600"/>
              </a:spcAft>
              <a:buFont typeface="Arial" panose="020B0604020202020204" pitchFamily="34" charset="0"/>
              <a:buChar char="•"/>
              <a:defRPr sz="2000"/>
            </a:lvl1pPr>
            <a:lvl2pPr marL="685800" indent="-228600">
              <a:lnSpc>
                <a:spcPct val="100000"/>
              </a:lnSpc>
              <a:spcBef>
                <a:spcPts val="0"/>
              </a:spcBef>
              <a:spcAft>
                <a:spcPts val="600"/>
              </a:spcAft>
              <a:defRPr sz="2000"/>
            </a:lvl2pPr>
            <a:lvl3pPr marL="1143000" indent="-228600">
              <a:lnSpc>
                <a:spcPct val="100000"/>
              </a:lnSpc>
              <a:spcBef>
                <a:spcPts val="0"/>
              </a:spcBef>
              <a:spcAft>
                <a:spcPts val="600"/>
              </a:spcAft>
              <a:defRPr sz="2000"/>
            </a:lvl3pPr>
            <a:lvl4pPr marL="1600200" indent="-228600">
              <a:lnSpc>
                <a:spcPct val="100000"/>
              </a:lnSpc>
              <a:spcBef>
                <a:spcPts val="0"/>
              </a:spcBef>
              <a:spcAft>
                <a:spcPts val="600"/>
              </a:spcAft>
              <a:defRPr sz="2000"/>
            </a:lvl4pPr>
            <a:lvl5pPr marL="2057400" indent="-228600">
              <a:lnSpc>
                <a:spcPct val="100000"/>
              </a:lnSpc>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295483" y="2058670"/>
            <a:ext cx="3002755" cy="3687763"/>
          </a:xfrm>
        </p:spPr>
        <p:txBody>
          <a:bodyPr>
            <a:normAutofit/>
          </a:bodyPr>
          <a:lstStyle>
            <a:lvl1pPr marL="0" indent="0">
              <a:lnSpc>
                <a:spcPct val="100000"/>
              </a:lnSpc>
              <a:spcBef>
                <a:spcPts val="1000"/>
              </a:spcBef>
              <a:spcAft>
                <a:spcPts val="600"/>
              </a:spcAft>
              <a:buFont typeface="+mj-lt"/>
              <a:buNone/>
              <a:defRPr sz="2000"/>
            </a:lvl1pPr>
            <a:lvl2pPr marL="228600" indent="-228600">
              <a:lnSpc>
                <a:spcPct val="100000"/>
              </a:lnSpc>
              <a:spcBef>
                <a:spcPts val="1000"/>
              </a:spcBef>
              <a:spcAft>
                <a:spcPts val="600"/>
              </a:spcAft>
              <a:buFont typeface="+mj-lt"/>
              <a:buNone/>
              <a:defRPr sz="2000"/>
            </a:lvl2pPr>
            <a:lvl3pPr marL="0" indent="0">
              <a:lnSpc>
                <a:spcPct val="100000"/>
              </a:lnSpc>
              <a:spcBef>
                <a:spcPts val="1000"/>
              </a:spcBef>
              <a:spcAft>
                <a:spcPts val="600"/>
              </a:spcAft>
              <a:buFont typeface="+mj-lt"/>
              <a:buNone/>
              <a:defRPr sz="2000"/>
            </a:lvl3pPr>
            <a:lvl4pPr marL="0" indent="0">
              <a:lnSpc>
                <a:spcPct val="100000"/>
              </a:lnSpc>
              <a:spcBef>
                <a:spcPts val="1000"/>
              </a:spcBef>
              <a:spcAft>
                <a:spcPts val="600"/>
              </a:spcAft>
              <a:buFont typeface="+mj-lt"/>
              <a:buNone/>
              <a:defRPr sz="2000"/>
            </a:lvl4pPr>
            <a:lvl5pPr marL="0" indent="0">
              <a:lnSpc>
                <a:spcPct val="100000"/>
              </a:lnSpc>
              <a:spcBef>
                <a:spcPts val="1000"/>
              </a:spcBef>
              <a:spcAft>
                <a:spcPts val="600"/>
              </a:spcAft>
              <a:buFont typeface="+mj-lt"/>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8823595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ab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43429"/>
            <a:ext cx="10405174" cy="3925467"/>
          </a:xfrm>
        </p:spPr>
        <p:txBody>
          <a:bodyP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500"/>
              </a:spcBef>
              <a:spcAft>
                <a:spcPts val="600"/>
              </a:spcAft>
              <a:defRPr sz="2000"/>
            </a:lvl2pPr>
            <a:lvl3pPr marL="1143000" indent="-228600">
              <a:lnSpc>
                <a:spcPct val="100000"/>
              </a:lnSpc>
              <a:spcBef>
                <a:spcPts val="500"/>
              </a:spcBef>
              <a:spcAft>
                <a:spcPts val="600"/>
              </a:spcAft>
              <a:defRPr sz="2000"/>
            </a:lvl3pPr>
            <a:lvl4pPr marL="1600200" indent="-228600">
              <a:lnSpc>
                <a:spcPct val="100000"/>
              </a:lnSpc>
              <a:spcBef>
                <a:spcPts val="500"/>
              </a:spcBef>
              <a:spcAft>
                <a:spcPts val="600"/>
              </a:spcAft>
              <a:defRPr sz="2000"/>
            </a:lvl4pPr>
            <a:lvl5pPr marL="2057400" indent="-228600">
              <a:lnSpc>
                <a:spcPct val="100000"/>
              </a:lnSpc>
              <a:spcBef>
                <a:spcPts val="50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7334154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02208" y="42062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7625969" y="-9144"/>
            <a:ext cx="4581525" cy="6602413"/>
          </a:xfrm>
        </p:spPr>
        <p:txBody>
          <a:bodyPr>
            <a:normAutofit/>
          </a:bodyPr>
          <a:lstStyle>
            <a:lvl1pPr marL="0" indent="0" algn="ctr">
              <a:buNone/>
              <a:defRPr sz="2000"/>
            </a:lvl1pPr>
          </a:lstStyle>
          <a:p>
            <a:r>
              <a:rPr lang="en-US"/>
              <a:t>Click icon to add picture</a:t>
            </a:r>
            <a:endParaRPr lang="en-US" dirty="0"/>
          </a:p>
        </p:txBody>
      </p:sp>
      <p:sp>
        <p:nvSpPr>
          <p:cNvPr id="11" name="Rectangle 10">
            <a:extLst>
              <a:ext uri="{FF2B5EF4-FFF2-40B4-BE49-F238E27FC236}">
                <a16:creationId xmlns:a16="http://schemas.microsoft.com/office/drawing/2014/main" id="{DEF559BF-05B9-49D7-5976-7CD930A65A18}"/>
              </a:ext>
              <a:ext uri="{C183D7F6-B498-43B3-948B-1728B52AA6E4}">
                <adec:decorative xmlns:adec="http://schemas.microsoft.com/office/drawing/2017/decorative" val="1"/>
              </a:ext>
            </a:extLst>
          </p:cNvPr>
          <p:cNvSpPr/>
          <p:nvPr userDrawn="1"/>
        </p:nvSpPr>
        <p:spPr>
          <a:xfrm>
            <a:off x="0" y="6583680"/>
            <a:ext cx="7620000" cy="27432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4431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C2AE70-3184-4128-AED7-A0A2E27EEA39}" type="datetimeFigureOut">
              <a:rPr lang="en-US" smtClean="0"/>
              <a:t>2/1/2024</a:t>
            </a:fld>
            <a:endParaRPr lang="en-US"/>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0766351"/>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6000" y="17678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15240" y="-15240"/>
            <a:ext cx="4581525" cy="6602413"/>
          </a:xfrm>
        </p:spPr>
        <p:txBody>
          <a:bodyPr>
            <a:normAutofit/>
          </a:bodyPr>
          <a:lstStyle>
            <a:lvl1pPr marL="0" indent="0" algn="ctr">
              <a:buNone/>
              <a:defRPr sz="2000"/>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6096000" y="4084320"/>
            <a:ext cx="5864225" cy="2362835"/>
          </a:xfrm>
        </p:spPr>
        <p:txBody>
          <a:bodyPr>
            <a:normAutofit/>
          </a:bodyP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FDE537B4-8186-9628-C273-28B8EA981466}"/>
              </a:ext>
              <a:ext uri="{C183D7F6-B498-43B3-948B-1728B52AA6E4}">
                <adec:decorative xmlns:adec="http://schemas.microsoft.com/office/drawing/2017/decorative" val="1"/>
              </a:ext>
            </a:extLst>
          </p:cNvPr>
          <p:cNvSpPr/>
          <p:nvPr userDrawn="1"/>
        </p:nvSpPr>
        <p:spPr>
          <a:xfrm>
            <a:off x="4572000" y="6583680"/>
            <a:ext cx="7620000" cy="27432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62702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5999" y="441960"/>
            <a:ext cx="5641897" cy="3316893"/>
          </a:xfrm>
        </p:spPr>
        <p:txBody>
          <a:bodyPr anchor="b">
            <a:normAutofit/>
          </a:bodyPr>
          <a:lstStyle>
            <a:lvl1pPr>
              <a:defRPr sz="4000"/>
            </a:lvl1pPr>
          </a:lstStyle>
          <a:p>
            <a:r>
              <a:rPr lang="en-US" dirty="0"/>
              <a:t>CLICK TO add TITLE</a:t>
            </a:r>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hasCustomPrompt="1"/>
          </p:nvPr>
        </p:nvSpPr>
        <p:spPr>
          <a:xfrm>
            <a:off x="6109694" y="4068392"/>
            <a:ext cx="5580586" cy="2197590"/>
          </a:xfrm>
        </p:spPr>
        <p:txBody>
          <a:bodyPr>
            <a:normAutofit/>
          </a:bodyPr>
          <a:lstStyle>
            <a:lvl1pPr marL="0" indent="0">
              <a:lnSpc>
                <a:spcPts val="2400"/>
              </a:lnSpc>
              <a:buNone/>
              <a:defRPr sz="2800"/>
            </a:lvl1pPr>
            <a:lvl2pPr marL="457200" indent="0">
              <a:lnSpc>
                <a:spcPts val="2400"/>
              </a:lnSpc>
              <a:buNone/>
              <a:defRPr sz="2000"/>
            </a:lvl2pPr>
            <a:lvl3pPr marL="914400" indent="0">
              <a:lnSpc>
                <a:spcPts val="2400"/>
              </a:lnSpc>
              <a:buNone/>
              <a:defRPr sz="2000"/>
            </a:lvl3pPr>
            <a:lvl4pPr marL="1371600" indent="0">
              <a:lnSpc>
                <a:spcPts val="2400"/>
              </a:lnSpc>
              <a:buNone/>
              <a:defRPr sz="2000"/>
            </a:lvl4pPr>
            <a:lvl5pPr marL="1828800" indent="0">
              <a:lnSpc>
                <a:spcPts val="2400"/>
              </a:lnSpc>
              <a:buNone/>
              <a:defRPr sz="2000"/>
            </a:lvl5pPr>
          </a:lstStyle>
          <a:p>
            <a:pPr lvl="0"/>
            <a:r>
              <a:rPr lang="en-US" dirty="0"/>
              <a:t>Click to add text</a:t>
            </a:r>
          </a:p>
        </p:txBody>
      </p:sp>
      <p:pic>
        <p:nvPicPr>
          <p:cNvPr id="7" name="Graphic 6">
            <a:extLst>
              <a:ext uri="{FF2B5EF4-FFF2-40B4-BE49-F238E27FC236}">
                <a16:creationId xmlns:a16="http://schemas.microsoft.com/office/drawing/2014/main" id="{CD18796B-7A45-F026-1306-A9ADE06D886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706"/>
          <a:stretch/>
        </p:blipFill>
        <p:spPr>
          <a:xfrm>
            <a:off x="0" y="0"/>
            <a:ext cx="4661067" cy="6858000"/>
          </a:xfrm>
          <a:prstGeom prst="rect">
            <a:avLst/>
          </a:prstGeom>
        </p:spPr>
      </p:pic>
    </p:spTree>
    <p:extLst>
      <p:ext uri="{BB962C8B-B14F-4D97-AF65-F5344CB8AC3E}">
        <p14:creationId xmlns:p14="http://schemas.microsoft.com/office/powerpoint/2010/main" val="33187684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26920"/>
            <a:ext cx="3017520" cy="3901758"/>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1" name="Content Placeholder 10">
            <a:extLst>
              <a:ext uri="{FF2B5EF4-FFF2-40B4-BE49-F238E27FC236}">
                <a16:creationId xmlns:a16="http://schemas.microsoft.com/office/drawing/2014/main" id="{0821CE3F-B178-0F88-575A-C8CB5D40EB0F}"/>
              </a:ext>
            </a:extLst>
          </p:cNvPr>
          <p:cNvSpPr>
            <a:spLocks noGrp="1"/>
          </p:cNvSpPr>
          <p:nvPr>
            <p:ph sz="quarter" idx="13" hasCustomPrompt="1"/>
          </p:nvPr>
        </p:nvSpPr>
        <p:spPr>
          <a:xfrm>
            <a:off x="4525963" y="2026603"/>
            <a:ext cx="6766877" cy="3902075"/>
          </a:xfrm>
        </p:spPr>
        <p:txBody>
          <a:bodyPr/>
          <a:lstStyle>
            <a:lvl1pPr>
              <a:spcBef>
                <a:spcPts val="0"/>
              </a:spcBef>
              <a:spcAft>
                <a:spcPts val="1200"/>
              </a:spcAft>
              <a:defRPr/>
            </a:lvl1pPr>
            <a:lvl2pPr>
              <a:spcBef>
                <a:spcPts val="0"/>
              </a:spcBef>
              <a:spcAft>
                <a:spcPts val="600"/>
              </a:spcAft>
              <a:defRPr/>
            </a:lvl2pPr>
            <a:lvl3pPr>
              <a:spcBef>
                <a:spcPts val="0"/>
              </a:spcBef>
              <a:spcAft>
                <a:spcPts val="600"/>
              </a:spcAft>
              <a:defRPr/>
            </a:lvl3pPr>
            <a:lvl4pPr>
              <a:spcBef>
                <a:spcPts val="0"/>
              </a:spcBef>
              <a:spcAft>
                <a:spcPts val="600"/>
              </a:spcAft>
              <a:defRPr sz="2000"/>
            </a:lvl4pPr>
            <a:lvl5pPr>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230719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5F4A3D2-0CBC-CF43-C14A-141B19AE6711}"/>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433" t="-5525" r="24023" b="11733"/>
          <a:stretch/>
        </p:blipFill>
        <p:spPr>
          <a:xfrm>
            <a:off x="4478101" y="0"/>
            <a:ext cx="7713899" cy="685800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1352" y="505016"/>
            <a:ext cx="5775656" cy="3284932"/>
          </a:xfrm>
        </p:spPr>
        <p:txBody>
          <a:bodyPr anchor="b">
            <a:normAutofit/>
          </a:bodyPr>
          <a:lstStyle>
            <a:lvl1pPr>
              <a:defRPr sz="40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911353" y="4006024"/>
            <a:ext cx="5794248" cy="2346960"/>
          </a:xfrm>
        </p:spPr>
        <p:txBody>
          <a:bodyPr>
            <a:normAutofit/>
          </a:bodyPr>
          <a:lstStyle>
            <a:lvl1pPr marL="0" indent="0">
              <a:lnSpc>
                <a:spcPts val="2400"/>
              </a:lnSpc>
              <a:spcBef>
                <a:spcPts val="0"/>
              </a:spcBef>
              <a:spcAft>
                <a:spcPts val="1200"/>
              </a:spcAft>
              <a:buFont typeface="Arial" panose="020B0604020202020204" pitchFamily="34" charset="0"/>
              <a:buNone/>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Tree>
    <p:extLst>
      <p:ext uri="{BB962C8B-B14F-4D97-AF65-F5344CB8AC3E}">
        <p14:creationId xmlns:p14="http://schemas.microsoft.com/office/powerpoint/2010/main" val="38281557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add title</a:t>
            </a:r>
          </a:p>
        </p:txBody>
      </p:sp>
      <p:grpSp>
        <p:nvGrpSpPr>
          <p:cNvPr id="815" name="Group 814">
            <a:extLst>
              <a:ext uri="{FF2B5EF4-FFF2-40B4-BE49-F238E27FC236}">
                <a16:creationId xmlns:a16="http://schemas.microsoft.com/office/drawing/2014/main" id="{98F70650-8E48-1844-382B-91FBA9C8DD1F}"/>
              </a:ext>
              <a:ext uri="{C183D7F6-B498-43B3-948B-1728B52AA6E4}">
                <adec:decorative xmlns:adec="http://schemas.microsoft.com/office/drawing/2017/decorative" val="1"/>
              </a:ext>
            </a:extLst>
          </p:cNvPr>
          <p:cNvGrpSpPr/>
          <p:nvPr userDrawn="1"/>
        </p:nvGrpSpPr>
        <p:grpSpPr>
          <a:xfrm>
            <a:off x="5716" y="-50037"/>
            <a:ext cx="12186031" cy="3025624"/>
            <a:chOff x="5716" y="-50037"/>
            <a:chExt cx="12186031" cy="3025624"/>
          </a:xfrm>
        </p:grpSpPr>
        <p:sp>
          <p:nvSpPr>
            <p:cNvPr id="12" name="Freeform: Shape 11">
              <a:extLst>
                <a:ext uri="{FF2B5EF4-FFF2-40B4-BE49-F238E27FC236}">
                  <a16:creationId xmlns:a16="http://schemas.microsoft.com/office/drawing/2014/main" id="{696CB0C7-73C9-4B92-88CA-FE7D026ED481}"/>
                </a:ext>
              </a:extLst>
            </p:cNvPr>
            <p:cNvSpPr/>
            <p:nvPr/>
          </p:nvSpPr>
          <p:spPr>
            <a:xfrm>
              <a:off x="9865435" y="2327548"/>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14163" y="1807872"/>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92192" y="292266"/>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8070" y="29318"/>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776" name="Freeform 775">
              <a:extLst>
                <a:ext uri="{FF2B5EF4-FFF2-40B4-BE49-F238E27FC236}">
                  <a16:creationId xmlns:a16="http://schemas.microsoft.com/office/drawing/2014/main" id="{8AE234EC-24BB-C203-13CC-0DE3E8682DFF}"/>
                </a:ext>
              </a:extLst>
            </p:cNvPr>
            <p:cNvSpPr/>
            <p:nvPr/>
          </p:nvSpPr>
          <p:spPr>
            <a:xfrm>
              <a:off x="10809444" y="-12696"/>
              <a:ext cx="1265873" cy="505824"/>
            </a:xfrm>
            <a:custGeom>
              <a:avLst/>
              <a:gdLst>
                <a:gd name="connsiteX0" fmla="*/ 0 w 1265873"/>
                <a:gd name="connsiteY0" fmla="*/ 0 h 505824"/>
                <a:gd name="connsiteX1" fmla="*/ 945372 w 1265873"/>
                <a:gd name="connsiteY1" fmla="*/ 0 h 505824"/>
                <a:gd name="connsiteX2" fmla="*/ 1265873 w 1265873"/>
                <a:gd name="connsiteY2" fmla="*/ 102450 h 505824"/>
                <a:gd name="connsiteX3" fmla="*/ 1265873 w 1265873"/>
                <a:gd name="connsiteY3" fmla="*/ 505824 h 505824"/>
                <a:gd name="connsiteX4" fmla="*/ 0 w 1265873"/>
                <a:gd name="connsiteY4" fmla="*/ 101688 h 50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873" h="505824">
                  <a:moveTo>
                    <a:pt x="0" y="0"/>
                  </a:moveTo>
                  <a:lnTo>
                    <a:pt x="945372" y="0"/>
                  </a:lnTo>
                  <a:lnTo>
                    <a:pt x="1265873" y="102450"/>
                  </a:lnTo>
                  <a:lnTo>
                    <a:pt x="1265873" y="505824"/>
                  </a:lnTo>
                  <a:lnTo>
                    <a:pt x="0" y="101688"/>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6110" y="93055"/>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91315" y="2655"/>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9975" y="328071"/>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14396" y="782994"/>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20690" y="630380"/>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42608" y="1060036"/>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5769" y="422916"/>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7813" y="852572"/>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6438" y="247828"/>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789" name="Freeform 788">
              <a:extLst>
                <a:ext uri="{FF2B5EF4-FFF2-40B4-BE49-F238E27FC236}">
                  <a16:creationId xmlns:a16="http://schemas.microsoft.com/office/drawing/2014/main" id="{9CB742FD-E6D8-87A6-F66D-D5830EC0FE4B}"/>
                </a:ext>
              </a:extLst>
            </p:cNvPr>
            <p:cNvSpPr/>
            <p:nvPr/>
          </p:nvSpPr>
          <p:spPr>
            <a:xfrm>
              <a:off x="5145790" y="-12696"/>
              <a:ext cx="3539857" cy="1070447"/>
            </a:xfrm>
            <a:custGeom>
              <a:avLst/>
              <a:gdLst>
                <a:gd name="connsiteX0" fmla="*/ 0 w 3539857"/>
                <a:gd name="connsiteY0" fmla="*/ 0 h 1070447"/>
                <a:gd name="connsiteX1" fmla="*/ 2020293 w 3539857"/>
                <a:gd name="connsiteY1" fmla="*/ 0 h 1070447"/>
                <a:gd name="connsiteX2" fmla="*/ 3539857 w 3539857"/>
                <a:gd name="connsiteY2" fmla="*/ 459354 h 1070447"/>
                <a:gd name="connsiteX3" fmla="*/ 3539857 w 3539857"/>
                <a:gd name="connsiteY3" fmla="*/ 1070447 h 1070447"/>
              </a:gdLst>
              <a:ahLst/>
              <a:cxnLst>
                <a:cxn ang="0">
                  <a:pos x="connsiteX0" y="connsiteY0"/>
                </a:cxn>
                <a:cxn ang="0">
                  <a:pos x="connsiteX1" y="connsiteY1"/>
                </a:cxn>
                <a:cxn ang="0">
                  <a:pos x="connsiteX2" y="connsiteY2"/>
                </a:cxn>
                <a:cxn ang="0">
                  <a:pos x="connsiteX3" y="connsiteY3"/>
                </a:cxn>
              </a:cxnLst>
              <a:rect l="l" t="t" r="r" b="b"/>
              <a:pathLst>
                <a:path w="3539857" h="1070447">
                  <a:moveTo>
                    <a:pt x="0" y="0"/>
                  </a:moveTo>
                  <a:lnTo>
                    <a:pt x="2020293" y="0"/>
                  </a:lnTo>
                  <a:lnTo>
                    <a:pt x="3539857" y="459354"/>
                  </a:lnTo>
                  <a:lnTo>
                    <a:pt x="3539857" y="1070447"/>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785" name="Freeform 784">
              <a:extLst>
                <a:ext uri="{FF2B5EF4-FFF2-40B4-BE49-F238E27FC236}">
                  <a16:creationId xmlns:a16="http://schemas.microsoft.com/office/drawing/2014/main" id="{95880C50-423C-1BDB-74B3-19400311FDC0}"/>
                </a:ext>
              </a:extLst>
            </p:cNvPr>
            <p:cNvSpPr/>
            <p:nvPr/>
          </p:nvSpPr>
          <p:spPr>
            <a:xfrm>
              <a:off x="7200361" y="-12696"/>
              <a:ext cx="1734016" cy="450213"/>
            </a:xfrm>
            <a:custGeom>
              <a:avLst/>
              <a:gdLst>
                <a:gd name="connsiteX0" fmla="*/ 0 w 1734016"/>
                <a:gd name="connsiteY0" fmla="*/ 0 h 450213"/>
                <a:gd name="connsiteX1" fmla="*/ 901572 w 1734016"/>
                <a:gd name="connsiteY1" fmla="*/ 0 h 450213"/>
                <a:gd name="connsiteX2" fmla="*/ 1734016 w 1734016"/>
                <a:gd name="connsiteY2" fmla="*/ 251510 h 450213"/>
                <a:gd name="connsiteX3" fmla="*/ 1489476 w 1734016"/>
                <a:gd name="connsiteY3" fmla="*/ 450213 h 450213"/>
              </a:gdLst>
              <a:ahLst/>
              <a:cxnLst>
                <a:cxn ang="0">
                  <a:pos x="connsiteX0" y="connsiteY0"/>
                </a:cxn>
                <a:cxn ang="0">
                  <a:pos x="connsiteX1" y="connsiteY1"/>
                </a:cxn>
                <a:cxn ang="0">
                  <a:pos x="connsiteX2" y="connsiteY2"/>
                </a:cxn>
                <a:cxn ang="0">
                  <a:pos x="connsiteX3" y="connsiteY3"/>
                </a:cxn>
              </a:cxnLst>
              <a:rect l="l" t="t" r="r" b="b"/>
              <a:pathLst>
                <a:path w="1734016" h="450213">
                  <a:moveTo>
                    <a:pt x="0" y="0"/>
                  </a:moveTo>
                  <a:lnTo>
                    <a:pt x="901572" y="0"/>
                  </a:lnTo>
                  <a:lnTo>
                    <a:pt x="1734016" y="251510"/>
                  </a:lnTo>
                  <a:lnTo>
                    <a:pt x="1489476" y="450213"/>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780" name="Freeform 779">
              <a:extLst>
                <a:ext uri="{FF2B5EF4-FFF2-40B4-BE49-F238E27FC236}">
                  <a16:creationId xmlns:a16="http://schemas.microsoft.com/office/drawing/2014/main" id="{DA802240-291A-34FF-3135-1B01B1041638}"/>
                </a:ext>
              </a:extLst>
            </p:cNvPr>
            <p:cNvSpPr/>
            <p:nvPr userDrawn="1"/>
          </p:nvSpPr>
          <p:spPr>
            <a:xfrm>
              <a:off x="8136109" y="-12695"/>
              <a:ext cx="1588137" cy="527789"/>
            </a:xfrm>
            <a:custGeom>
              <a:avLst/>
              <a:gdLst>
                <a:gd name="connsiteX0" fmla="*/ 0 w 1588137"/>
                <a:gd name="connsiteY0" fmla="*/ 0 h 527789"/>
                <a:gd name="connsiteX1" fmla="*/ 792404 w 1588137"/>
                <a:gd name="connsiteY1" fmla="*/ 0 h 527789"/>
                <a:gd name="connsiteX2" fmla="*/ 1588137 w 1588137"/>
                <a:gd name="connsiteY2" fmla="*/ 240590 h 527789"/>
                <a:gd name="connsiteX3" fmla="*/ 1588137 w 1588137"/>
                <a:gd name="connsiteY3" fmla="*/ 503158 h 527789"/>
                <a:gd name="connsiteX4" fmla="*/ 1334201 w 1588137"/>
                <a:gd name="connsiteY4" fmla="*/ 426216 h 527789"/>
                <a:gd name="connsiteX5" fmla="*/ 1331408 w 1588137"/>
                <a:gd name="connsiteY5" fmla="*/ 426216 h 527789"/>
                <a:gd name="connsiteX6" fmla="*/ 1330519 w 1588137"/>
                <a:gd name="connsiteY6" fmla="*/ 426216 h 527789"/>
                <a:gd name="connsiteX7" fmla="*/ 1329503 w 1588137"/>
                <a:gd name="connsiteY7" fmla="*/ 426216 h 527789"/>
                <a:gd name="connsiteX8" fmla="*/ 1203931 w 1588137"/>
                <a:gd name="connsiteY8" fmla="*/ 527789 h 527789"/>
                <a:gd name="connsiteX9" fmla="*/ 812235 w 1588137"/>
                <a:gd name="connsiteY9" fmla="*/ 408059 h 527789"/>
                <a:gd name="connsiteX10" fmla="*/ 812235 w 1588137"/>
                <a:gd name="connsiteY10" fmla="*/ 247319 h 527789"/>
                <a:gd name="connsiteX11" fmla="*/ 812235 w 1588137"/>
                <a:gd name="connsiteY11" fmla="*/ 246557 h 527789"/>
                <a:gd name="connsiteX12" fmla="*/ 812235 w 1588137"/>
                <a:gd name="connsiteY12" fmla="*/ 245668 h 527789"/>
                <a:gd name="connsiteX13" fmla="*/ 812235 w 1588137"/>
                <a:gd name="connsiteY13" fmla="*/ 244907 h 527789"/>
                <a:gd name="connsiteX14" fmla="*/ 811473 w 1588137"/>
                <a:gd name="connsiteY14" fmla="*/ 244907 h 527789"/>
                <a:gd name="connsiteX15" fmla="*/ 810711 w 1588137"/>
                <a:gd name="connsiteY15" fmla="*/ 244907 h 527789"/>
                <a:gd name="connsiteX16" fmla="*/ 810457 w 1588137"/>
                <a:gd name="connsiteY16" fmla="*/ 245034 h 5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137" h="527789">
                  <a:moveTo>
                    <a:pt x="0" y="0"/>
                  </a:moveTo>
                  <a:lnTo>
                    <a:pt x="792404" y="0"/>
                  </a:lnTo>
                  <a:lnTo>
                    <a:pt x="1588137" y="240590"/>
                  </a:lnTo>
                  <a:lnTo>
                    <a:pt x="1588137" y="503158"/>
                  </a:lnTo>
                  <a:lnTo>
                    <a:pt x="1334201" y="426216"/>
                  </a:lnTo>
                  <a:lnTo>
                    <a:pt x="1331408" y="426216"/>
                  </a:lnTo>
                  <a:lnTo>
                    <a:pt x="1330519" y="426216"/>
                  </a:lnTo>
                  <a:lnTo>
                    <a:pt x="1329503" y="426216"/>
                  </a:lnTo>
                  <a:lnTo>
                    <a:pt x="1203931" y="527789"/>
                  </a:lnTo>
                  <a:lnTo>
                    <a:pt x="812235" y="408059"/>
                  </a:lnTo>
                  <a:lnTo>
                    <a:pt x="812235" y="247319"/>
                  </a:lnTo>
                  <a:cubicBezTo>
                    <a:pt x="812235" y="246557"/>
                    <a:pt x="812235" y="246811"/>
                    <a:pt x="812235" y="246557"/>
                  </a:cubicBezTo>
                  <a:cubicBezTo>
                    <a:pt x="812235" y="246303"/>
                    <a:pt x="812235" y="245668"/>
                    <a:pt x="812235" y="245668"/>
                  </a:cubicBezTo>
                  <a:lnTo>
                    <a:pt x="812235" y="244907"/>
                  </a:lnTo>
                  <a:lnTo>
                    <a:pt x="811473" y="244907"/>
                  </a:lnTo>
                  <a:lnTo>
                    <a:pt x="810711" y="244907"/>
                  </a:lnTo>
                  <a:lnTo>
                    <a:pt x="810457" y="245034"/>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6181" y="-34166"/>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778" name="Freeform 777">
              <a:extLst>
                <a:ext uri="{FF2B5EF4-FFF2-40B4-BE49-F238E27FC236}">
                  <a16:creationId xmlns:a16="http://schemas.microsoft.com/office/drawing/2014/main" id="{9EBADD24-CA3B-B936-2CC1-E5826527A689}"/>
                </a:ext>
              </a:extLst>
            </p:cNvPr>
            <p:cNvSpPr/>
            <p:nvPr/>
          </p:nvSpPr>
          <p:spPr>
            <a:xfrm>
              <a:off x="8963680" y="-12696"/>
              <a:ext cx="1050864" cy="231449"/>
            </a:xfrm>
            <a:custGeom>
              <a:avLst/>
              <a:gdLst>
                <a:gd name="connsiteX0" fmla="*/ 0 w 1050864"/>
                <a:gd name="connsiteY0" fmla="*/ 0 h 231449"/>
                <a:gd name="connsiteX1" fmla="*/ 1050864 w 1050864"/>
                <a:gd name="connsiteY1" fmla="*/ 0 h 231449"/>
                <a:gd name="connsiteX2" fmla="*/ 765898 w 1050864"/>
                <a:gd name="connsiteY2" fmla="*/ 231449 h 231449"/>
              </a:gdLst>
              <a:ahLst/>
              <a:cxnLst>
                <a:cxn ang="0">
                  <a:pos x="connsiteX0" y="connsiteY0"/>
                </a:cxn>
                <a:cxn ang="0">
                  <a:pos x="connsiteX1" y="connsiteY1"/>
                </a:cxn>
                <a:cxn ang="0">
                  <a:pos x="connsiteX2" y="connsiteY2"/>
                </a:cxn>
              </a:cxnLst>
              <a:rect l="l" t="t" r="r" b="b"/>
              <a:pathLst>
                <a:path w="1050864" h="231449">
                  <a:moveTo>
                    <a:pt x="0" y="0"/>
                  </a:moveTo>
                  <a:lnTo>
                    <a:pt x="1050864" y="0"/>
                  </a:lnTo>
                  <a:lnTo>
                    <a:pt x="765898" y="231449"/>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15659" y="853334"/>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81530" y="884949"/>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404156" y="746047"/>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64261" y="715448"/>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60760" y="1948171"/>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64746" y="1925190"/>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71476" y="1752133"/>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6134" y="1831742"/>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70252" y="307756"/>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80737" y="38713"/>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797" name="Freeform 796">
              <a:extLst>
                <a:ext uri="{FF2B5EF4-FFF2-40B4-BE49-F238E27FC236}">
                  <a16:creationId xmlns:a16="http://schemas.microsoft.com/office/drawing/2014/main" id="{28C8952C-5B46-D1EC-FECE-2E1A2E1C1C1C}"/>
                </a:ext>
              </a:extLst>
            </p:cNvPr>
            <p:cNvSpPr/>
            <p:nvPr/>
          </p:nvSpPr>
          <p:spPr>
            <a:xfrm>
              <a:off x="4281244" y="-12696"/>
              <a:ext cx="1826185" cy="510522"/>
            </a:xfrm>
            <a:custGeom>
              <a:avLst/>
              <a:gdLst>
                <a:gd name="connsiteX0" fmla="*/ 45999 w 1826185"/>
                <a:gd name="connsiteY0" fmla="*/ 0 h 510522"/>
                <a:gd name="connsiteX1" fmla="*/ 795429 w 1826185"/>
                <a:gd name="connsiteY1" fmla="*/ 0 h 510522"/>
                <a:gd name="connsiteX2" fmla="*/ 1826185 w 1826185"/>
                <a:gd name="connsiteY2" fmla="*/ 311945 h 510522"/>
                <a:gd name="connsiteX3" fmla="*/ 1583294 w 1826185"/>
                <a:gd name="connsiteY3" fmla="*/ 510522 h 510522"/>
                <a:gd name="connsiteX4" fmla="*/ 0 w 1826185"/>
                <a:gd name="connsiteY4" fmla="*/ 31856 h 510522"/>
                <a:gd name="connsiteX5" fmla="*/ 13332 w 1826185"/>
                <a:gd name="connsiteY5" fmla="*/ 21064 h 510522"/>
                <a:gd name="connsiteX6" fmla="*/ 14728 w 1826185"/>
                <a:gd name="connsiteY6" fmla="*/ 21952 h 510522"/>
                <a:gd name="connsiteX7" fmla="*/ 16887 w 1826185"/>
                <a:gd name="connsiteY7" fmla="*/ 21952 h 510522"/>
                <a:gd name="connsiteX8" fmla="*/ 18664 w 1826185"/>
                <a:gd name="connsiteY8" fmla="*/ 21952 h 510522"/>
                <a:gd name="connsiteX9" fmla="*/ 20188 w 1826185"/>
                <a:gd name="connsiteY9" fmla="*/ 21064 h 5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185" h="510522">
                  <a:moveTo>
                    <a:pt x="45999" y="0"/>
                  </a:moveTo>
                  <a:lnTo>
                    <a:pt x="795429" y="0"/>
                  </a:lnTo>
                  <a:lnTo>
                    <a:pt x="1826185" y="311945"/>
                  </a:lnTo>
                  <a:lnTo>
                    <a:pt x="1583294" y="510522"/>
                  </a:lnTo>
                  <a:lnTo>
                    <a:pt x="0" y="31856"/>
                  </a:lnTo>
                  <a:lnTo>
                    <a:pt x="13332" y="21064"/>
                  </a:lnTo>
                  <a:cubicBezTo>
                    <a:pt x="13751" y="21432"/>
                    <a:pt x="14220" y="21737"/>
                    <a:pt x="14728" y="21952"/>
                  </a:cubicBezTo>
                  <a:cubicBezTo>
                    <a:pt x="15439" y="22079"/>
                    <a:pt x="16176" y="22079"/>
                    <a:pt x="16887" y="21952"/>
                  </a:cubicBezTo>
                  <a:lnTo>
                    <a:pt x="18664" y="21952"/>
                  </a:lnTo>
                  <a:cubicBezTo>
                    <a:pt x="19210" y="21737"/>
                    <a:pt x="19731" y="21432"/>
                    <a:pt x="20188" y="21064"/>
                  </a:cubicBezTo>
                  <a:close/>
                </a:path>
              </a:pathLst>
            </a:custGeom>
            <a:solidFill>
              <a:schemeClr val="accent3"/>
            </a:solidFill>
            <a:ln w="12690" cap="flat">
              <a:noFill/>
              <a:prstDash val="solid"/>
              <a:miter/>
            </a:ln>
          </p:spPr>
          <p:txBody>
            <a:bodyPr wrap="square" rtlCol="0" anchor="ctr">
              <a:noAutofit/>
            </a:bodyPr>
            <a:lstStyle/>
            <a:p>
              <a:endParaRPr lang="en-US" dirty="0"/>
            </a:p>
          </p:txBody>
        </p:sp>
        <p:sp>
          <p:nvSpPr>
            <p:cNvPr id="803" name="Freeform 802">
              <a:extLst>
                <a:ext uri="{FF2B5EF4-FFF2-40B4-BE49-F238E27FC236}">
                  <a16:creationId xmlns:a16="http://schemas.microsoft.com/office/drawing/2014/main" id="{FA10EB6E-9C26-5CF2-4D48-9099D7D162DF}"/>
                </a:ext>
              </a:extLst>
            </p:cNvPr>
            <p:cNvSpPr/>
            <p:nvPr/>
          </p:nvSpPr>
          <p:spPr>
            <a:xfrm>
              <a:off x="3884723" y="-12695"/>
              <a:ext cx="242636" cy="547597"/>
            </a:xfrm>
            <a:custGeom>
              <a:avLst/>
              <a:gdLst>
                <a:gd name="connsiteX0" fmla="*/ 0 w 242636"/>
                <a:gd name="connsiteY0" fmla="*/ 0 h 547597"/>
                <a:gd name="connsiteX1" fmla="*/ 242636 w 242636"/>
                <a:gd name="connsiteY1" fmla="*/ 0 h 547597"/>
                <a:gd name="connsiteX2" fmla="*/ 242636 w 242636"/>
                <a:gd name="connsiteY2" fmla="*/ 61948 h 547597"/>
                <a:gd name="connsiteX3" fmla="*/ 242636 w 242636"/>
                <a:gd name="connsiteY3" fmla="*/ 165553 h 547597"/>
                <a:gd name="connsiteX4" fmla="*/ 242636 w 242636"/>
                <a:gd name="connsiteY4" fmla="*/ 350036 h 547597"/>
                <a:gd name="connsiteX5" fmla="*/ 0 w 242636"/>
                <a:gd name="connsiteY5" fmla="*/ 547597 h 54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36" h="547597">
                  <a:moveTo>
                    <a:pt x="0" y="0"/>
                  </a:moveTo>
                  <a:lnTo>
                    <a:pt x="242636" y="0"/>
                  </a:lnTo>
                  <a:lnTo>
                    <a:pt x="242636" y="61948"/>
                  </a:lnTo>
                  <a:lnTo>
                    <a:pt x="242636" y="165553"/>
                  </a:lnTo>
                  <a:lnTo>
                    <a:pt x="242636" y="350036"/>
                  </a:lnTo>
                  <a:lnTo>
                    <a:pt x="0" y="547597"/>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801" name="Freeform 800">
              <a:extLst>
                <a:ext uri="{FF2B5EF4-FFF2-40B4-BE49-F238E27FC236}">
                  <a16:creationId xmlns:a16="http://schemas.microsoft.com/office/drawing/2014/main" id="{5CD91505-58C6-46EC-09EA-BF96BB70EFC8}"/>
                </a:ext>
              </a:extLst>
            </p:cNvPr>
            <p:cNvSpPr/>
            <p:nvPr/>
          </p:nvSpPr>
          <p:spPr>
            <a:xfrm>
              <a:off x="2048998" y="-12696"/>
              <a:ext cx="1824932" cy="551786"/>
            </a:xfrm>
            <a:custGeom>
              <a:avLst/>
              <a:gdLst>
                <a:gd name="connsiteX0" fmla="*/ 0 w 1824932"/>
                <a:gd name="connsiteY0" fmla="*/ 0 h 551786"/>
                <a:gd name="connsiteX1" fmla="*/ 1824932 w 1824932"/>
                <a:gd name="connsiteY1" fmla="*/ 0 h 551786"/>
                <a:gd name="connsiteX2" fmla="*/ 1824932 w 1824932"/>
                <a:gd name="connsiteY2" fmla="*/ 551786 h 551786"/>
              </a:gdLst>
              <a:ahLst/>
              <a:cxnLst>
                <a:cxn ang="0">
                  <a:pos x="connsiteX0" y="connsiteY0"/>
                </a:cxn>
                <a:cxn ang="0">
                  <a:pos x="connsiteX1" y="connsiteY1"/>
                </a:cxn>
                <a:cxn ang="0">
                  <a:pos x="connsiteX2" y="connsiteY2"/>
                </a:cxn>
              </a:cxnLst>
              <a:rect l="l" t="t" r="r" b="b"/>
              <a:pathLst>
                <a:path w="1824932" h="551786">
                  <a:moveTo>
                    <a:pt x="0" y="0"/>
                  </a:moveTo>
                  <a:lnTo>
                    <a:pt x="1824932" y="0"/>
                  </a:lnTo>
                  <a:lnTo>
                    <a:pt x="1824932" y="551786"/>
                  </a:lnTo>
                  <a:close/>
                </a:path>
              </a:pathLst>
            </a:custGeom>
            <a:solidFill>
              <a:schemeClr val="accent5"/>
            </a:solidFill>
            <a:ln w="12690" cap="flat">
              <a:noFill/>
              <a:prstDash val="solid"/>
              <a:miter/>
            </a:ln>
          </p:spPr>
          <p:txBody>
            <a:bodyPr wrap="square" rtlCol="0" anchor="ctr">
              <a:noAutofit/>
            </a:bodyP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60071" y="934974"/>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7235" y="1770925"/>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9272" y="1087842"/>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41185" y="2444231"/>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41438" y="2122369"/>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41684" y="934974"/>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41513" y="1301655"/>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13557" y="1551906"/>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8167" y="1663130"/>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5839" y="853461"/>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14396" y="1105871"/>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61095" y="984364"/>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6179" y="1190431"/>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30751" y="653742"/>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7740" y="1906144"/>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8740" y="2153603"/>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14168" y="2732192"/>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40295" y="2510254"/>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45628" y="2372748"/>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8994" y="1476234"/>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30587" y="1419734"/>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34015" y="1311177"/>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85459" y="893328"/>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5716" y="7225"/>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810" name="Freeform 809">
              <a:extLst>
                <a:ext uri="{FF2B5EF4-FFF2-40B4-BE49-F238E27FC236}">
                  <a16:creationId xmlns:a16="http://schemas.microsoft.com/office/drawing/2014/main" id="{47B922FA-CDEA-A2D1-1DF9-A5354EB44AE0}"/>
                </a:ext>
              </a:extLst>
            </p:cNvPr>
            <p:cNvSpPr/>
            <p:nvPr/>
          </p:nvSpPr>
          <p:spPr>
            <a:xfrm>
              <a:off x="5716" y="-12696"/>
              <a:ext cx="4239343" cy="1032611"/>
            </a:xfrm>
            <a:custGeom>
              <a:avLst/>
              <a:gdLst>
                <a:gd name="connsiteX0" fmla="*/ 0 w 4239343"/>
                <a:gd name="connsiteY0" fmla="*/ 0 h 1032611"/>
                <a:gd name="connsiteX1" fmla="*/ 672711 w 4239343"/>
                <a:gd name="connsiteY1" fmla="*/ 0 h 1032611"/>
                <a:gd name="connsiteX2" fmla="*/ 4239343 w 4239343"/>
                <a:gd name="connsiteY2" fmla="*/ 897391 h 1032611"/>
                <a:gd name="connsiteX3" fmla="*/ 4073015 w 4239343"/>
                <a:gd name="connsiteY3" fmla="*/ 1032611 h 1032611"/>
                <a:gd name="connsiteX4" fmla="*/ 0 w 4239343"/>
                <a:gd name="connsiteY4" fmla="*/ 9764 h 1032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032611">
                  <a:moveTo>
                    <a:pt x="0" y="0"/>
                  </a:moveTo>
                  <a:lnTo>
                    <a:pt x="672711" y="0"/>
                  </a:lnTo>
                  <a:lnTo>
                    <a:pt x="4239343" y="897391"/>
                  </a:lnTo>
                  <a:lnTo>
                    <a:pt x="4073015" y="1032611"/>
                  </a:lnTo>
                  <a:lnTo>
                    <a:pt x="0" y="9764"/>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60272" y="1245789"/>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81041" y="1164022"/>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85358" y="1007980"/>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8071" y="318802"/>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13889" y="773218"/>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13453" y="1240964"/>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11548" y="62009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10914" y="62161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11511" y="624285"/>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31815" y="1056862"/>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10914" y="621111"/>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10914" y="620222"/>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13326" y="621619"/>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33593" y="848890"/>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32958" y="1055973"/>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94787" y="855746"/>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51688" y="-391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6245" y="1065369"/>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85011" y="445262"/>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791" name="Freeform 790">
              <a:extLst>
                <a:ext uri="{FF2B5EF4-FFF2-40B4-BE49-F238E27FC236}">
                  <a16:creationId xmlns:a16="http://schemas.microsoft.com/office/drawing/2014/main" id="{676E1FD3-28A9-7EA4-4B57-B6D4974B61F1}"/>
                </a:ext>
              </a:extLst>
            </p:cNvPr>
            <p:cNvSpPr/>
            <p:nvPr/>
          </p:nvSpPr>
          <p:spPr>
            <a:xfrm>
              <a:off x="7164989" y="-12695"/>
              <a:ext cx="1525737" cy="460751"/>
            </a:xfrm>
            <a:custGeom>
              <a:avLst/>
              <a:gdLst>
                <a:gd name="connsiteX0" fmla="*/ 0 w 1525737"/>
                <a:gd name="connsiteY0" fmla="*/ 0 h 460751"/>
                <a:gd name="connsiteX1" fmla="*/ 34663 w 1525737"/>
                <a:gd name="connsiteY1" fmla="*/ 0 h 460751"/>
                <a:gd name="connsiteX2" fmla="*/ 1524087 w 1525737"/>
                <a:gd name="connsiteY2" fmla="*/ 450213 h 460751"/>
                <a:gd name="connsiteX3" fmla="*/ 1521801 w 1525737"/>
                <a:gd name="connsiteY3" fmla="*/ 452117 h 460751"/>
                <a:gd name="connsiteX4" fmla="*/ 1521458 w 1525737"/>
                <a:gd name="connsiteY4" fmla="*/ 452460 h 460751"/>
                <a:gd name="connsiteX5" fmla="*/ 1521801 w 1525737"/>
                <a:gd name="connsiteY5" fmla="*/ 459100 h 460751"/>
                <a:gd name="connsiteX6" fmla="*/ 1525737 w 1525737"/>
                <a:gd name="connsiteY6" fmla="*/ 460751 h 460751"/>
                <a:gd name="connsiteX7" fmla="*/ 1524087 w 1525737"/>
                <a:gd name="connsiteY7" fmla="*/ 460751 h 460751"/>
                <a:gd name="connsiteX8" fmla="*/ 1520404 w 1525737"/>
                <a:gd name="connsiteY8" fmla="*/ 459608 h 46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737" h="460751">
                  <a:moveTo>
                    <a:pt x="0" y="0"/>
                  </a:moveTo>
                  <a:lnTo>
                    <a:pt x="34663" y="0"/>
                  </a:lnTo>
                  <a:lnTo>
                    <a:pt x="1524087" y="450213"/>
                  </a:lnTo>
                  <a:lnTo>
                    <a:pt x="1521801" y="452117"/>
                  </a:lnTo>
                  <a:cubicBezTo>
                    <a:pt x="1521674" y="452231"/>
                    <a:pt x="1521560" y="452346"/>
                    <a:pt x="1521458" y="452460"/>
                  </a:cubicBezTo>
                  <a:cubicBezTo>
                    <a:pt x="1519719" y="454390"/>
                    <a:pt x="1519871" y="457361"/>
                    <a:pt x="1521801" y="459100"/>
                  </a:cubicBezTo>
                  <a:cubicBezTo>
                    <a:pt x="1522855" y="460129"/>
                    <a:pt x="1524264" y="460713"/>
                    <a:pt x="1525737" y="460751"/>
                  </a:cubicBezTo>
                  <a:lnTo>
                    <a:pt x="1524087" y="460751"/>
                  </a:lnTo>
                  <a:lnTo>
                    <a:pt x="1520404" y="45960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8851" y="23348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9994" y="23487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7073" y="232719"/>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5923" y="239448"/>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50375" y="397522"/>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25389" y="226244"/>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783" name="Freeform 782">
              <a:extLst>
                <a:ext uri="{FF2B5EF4-FFF2-40B4-BE49-F238E27FC236}">
                  <a16:creationId xmlns:a16="http://schemas.microsoft.com/office/drawing/2014/main" id="{AC5F2025-A1DD-E6B5-9595-D6808C59AB5E}"/>
                </a:ext>
              </a:extLst>
            </p:cNvPr>
            <p:cNvSpPr/>
            <p:nvPr/>
          </p:nvSpPr>
          <p:spPr>
            <a:xfrm>
              <a:off x="8928349" y="-12696"/>
              <a:ext cx="802500" cy="241733"/>
            </a:xfrm>
            <a:custGeom>
              <a:avLst/>
              <a:gdLst>
                <a:gd name="connsiteX0" fmla="*/ 0 w 802500"/>
                <a:gd name="connsiteY0" fmla="*/ 0 h 241733"/>
                <a:gd name="connsiteX1" fmla="*/ 35612 w 802500"/>
                <a:gd name="connsiteY1" fmla="*/ 0 h 241733"/>
                <a:gd name="connsiteX2" fmla="*/ 800850 w 802500"/>
                <a:gd name="connsiteY2" fmla="*/ 231195 h 241733"/>
                <a:gd name="connsiteX3" fmla="*/ 798437 w 802500"/>
                <a:gd name="connsiteY3" fmla="*/ 233099 h 241733"/>
                <a:gd name="connsiteX4" fmla="*/ 798095 w 802500"/>
                <a:gd name="connsiteY4" fmla="*/ 233442 h 241733"/>
                <a:gd name="connsiteX5" fmla="*/ 798437 w 802500"/>
                <a:gd name="connsiteY5" fmla="*/ 240082 h 241733"/>
                <a:gd name="connsiteX6" fmla="*/ 802500 w 802500"/>
                <a:gd name="connsiteY6" fmla="*/ 241733 h 241733"/>
                <a:gd name="connsiteX7" fmla="*/ 800722 w 802500"/>
                <a:gd name="connsiteY7" fmla="*/ 241733 h 241733"/>
                <a:gd name="connsiteX8" fmla="*/ 797041 w 802500"/>
                <a:gd name="connsiteY8" fmla="*/ 240844 h 2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0" h="241733">
                  <a:moveTo>
                    <a:pt x="0" y="0"/>
                  </a:moveTo>
                  <a:lnTo>
                    <a:pt x="35612" y="0"/>
                  </a:lnTo>
                  <a:lnTo>
                    <a:pt x="800850" y="231195"/>
                  </a:lnTo>
                  <a:lnTo>
                    <a:pt x="798437" y="233099"/>
                  </a:lnTo>
                  <a:cubicBezTo>
                    <a:pt x="798310" y="233214"/>
                    <a:pt x="798196" y="233328"/>
                    <a:pt x="798095" y="233442"/>
                  </a:cubicBezTo>
                  <a:cubicBezTo>
                    <a:pt x="796355" y="235372"/>
                    <a:pt x="796507" y="238343"/>
                    <a:pt x="798437" y="240082"/>
                  </a:cubicBezTo>
                  <a:cubicBezTo>
                    <a:pt x="799529" y="241136"/>
                    <a:pt x="800989" y="241733"/>
                    <a:pt x="802500" y="241733"/>
                  </a:cubicBezTo>
                  <a:lnTo>
                    <a:pt x="800722" y="241733"/>
                  </a:lnTo>
                  <a:lnTo>
                    <a:pt x="797041" y="240844"/>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31483" y="228021"/>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7157" y="-45212"/>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25613" y="-50037"/>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773" name="Freeform 772">
              <a:extLst>
                <a:ext uri="{FF2B5EF4-FFF2-40B4-BE49-F238E27FC236}">
                  <a16:creationId xmlns:a16="http://schemas.microsoft.com/office/drawing/2014/main" id="{933BA95F-42B0-929B-69A1-690B15D71E8F}"/>
                </a:ext>
              </a:extLst>
            </p:cNvPr>
            <p:cNvSpPr/>
            <p:nvPr/>
          </p:nvSpPr>
          <p:spPr>
            <a:xfrm>
              <a:off x="10803222" y="89626"/>
              <a:ext cx="1276793" cy="415944"/>
            </a:xfrm>
            <a:custGeom>
              <a:avLst/>
              <a:gdLst>
                <a:gd name="connsiteX0" fmla="*/ 7364 w 1276793"/>
                <a:gd name="connsiteY0" fmla="*/ 0 h 415944"/>
                <a:gd name="connsiteX1" fmla="*/ 1273238 w 1276793"/>
                <a:gd name="connsiteY1" fmla="*/ 404136 h 415944"/>
                <a:gd name="connsiteX2" fmla="*/ 1273238 w 1276793"/>
                <a:gd name="connsiteY2" fmla="*/ 411119 h 415944"/>
                <a:gd name="connsiteX3" fmla="*/ 1273238 w 1276793"/>
                <a:gd name="connsiteY3" fmla="*/ 412135 h 415944"/>
                <a:gd name="connsiteX4" fmla="*/ 1273238 w 1276793"/>
                <a:gd name="connsiteY4" fmla="*/ 413024 h 415944"/>
                <a:gd name="connsiteX5" fmla="*/ 1273873 w 1276793"/>
                <a:gd name="connsiteY5" fmla="*/ 413786 h 415944"/>
                <a:gd name="connsiteX6" fmla="*/ 1273873 w 1276793"/>
                <a:gd name="connsiteY6" fmla="*/ 414547 h 415944"/>
                <a:gd name="connsiteX7" fmla="*/ 1274635 w 1276793"/>
                <a:gd name="connsiteY7" fmla="*/ 414547 h 415944"/>
                <a:gd name="connsiteX8" fmla="*/ 1276793 w 1276793"/>
                <a:gd name="connsiteY8" fmla="*/ 415944 h 415944"/>
                <a:gd name="connsiteX9" fmla="*/ 0 w 1276793"/>
                <a:gd name="connsiteY9" fmla="*/ 8380 h 415944"/>
                <a:gd name="connsiteX10" fmla="*/ 2032 w 1276793"/>
                <a:gd name="connsiteY10" fmla="*/ 8380 h 415944"/>
                <a:gd name="connsiteX11" fmla="*/ 2044 w 1276793"/>
                <a:gd name="connsiteY11" fmla="*/ 8380 h 415944"/>
                <a:gd name="connsiteX12" fmla="*/ 7364 w 1276793"/>
                <a:gd name="connsiteY12" fmla="*/ 3555 h 4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6793" h="415944">
                  <a:moveTo>
                    <a:pt x="7364" y="0"/>
                  </a:moveTo>
                  <a:lnTo>
                    <a:pt x="1273238" y="404136"/>
                  </a:lnTo>
                  <a:lnTo>
                    <a:pt x="1273238" y="411119"/>
                  </a:lnTo>
                  <a:cubicBezTo>
                    <a:pt x="1273238" y="412135"/>
                    <a:pt x="1273238" y="411246"/>
                    <a:pt x="1273238" y="412135"/>
                  </a:cubicBezTo>
                  <a:cubicBezTo>
                    <a:pt x="1273238" y="413024"/>
                    <a:pt x="1273238" y="413024"/>
                    <a:pt x="1273238" y="413024"/>
                  </a:cubicBezTo>
                  <a:lnTo>
                    <a:pt x="1273873" y="413786"/>
                  </a:lnTo>
                  <a:lnTo>
                    <a:pt x="1273873" y="414547"/>
                  </a:lnTo>
                  <a:lnTo>
                    <a:pt x="1274635" y="414547"/>
                  </a:lnTo>
                  <a:lnTo>
                    <a:pt x="1276793" y="415944"/>
                  </a:lnTo>
                  <a:lnTo>
                    <a:pt x="0" y="8380"/>
                  </a:lnTo>
                  <a:cubicBezTo>
                    <a:pt x="673" y="8519"/>
                    <a:pt x="1359" y="8519"/>
                    <a:pt x="2032" y="8380"/>
                  </a:cubicBezTo>
                  <a:cubicBezTo>
                    <a:pt x="2032" y="8380"/>
                    <a:pt x="2044" y="8380"/>
                    <a:pt x="2044" y="8380"/>
                  </a:cubicBezTo>
                  <a:cubicBezTo>
                    <a:pt x="4850" y="8519"/>
                    <a:pt x="7225" y="6361"/>
                    <a:pt x="7364" y="3555"/>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75222" y="89754"/>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6333" y="88992"/>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7095" y="-10169"/>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72343" y="-44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74619" y="-7757"/>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15659" y="1046958"/>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804867" y="876188"/>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63347" y="7055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6395" y="7047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64363" y="7055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8426" y="715194"/>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54004" y="84012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54512" y="841272"/>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51592" y="83873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63347" y="705496"/>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65125" y="705544"/>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7538" y="705544"/>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9179" y="83746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50576" y="837971"/>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43338" y="841653"/>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54258" y="8406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53115" y="838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6645" y="837463"/>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7430" y="1283498"/>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8829" y="1549367"/>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8232" y="1559397"/>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23731" y="1513308"/>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8867" y="1653480"/>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20372" y="1411608"/>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20645" y="1414274"/>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9826" y="1413005"/>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22334" y="141795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20683" y="1303051"/>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92955" y="14533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95368" y="145668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94225" y="145465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94960" y="1302543"/>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91050" y="1452745"/>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93463" y="145388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85210" y="1456554"/>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94479" y="1454903"/>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9527" y="14522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30995" y="1451095"/>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8202" y="1550002"/>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9921" y="1409865"/>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83936" y="983729"/>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85332" y="1130249"/>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5716" y="100673"/>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74794" y="1027406"/>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80127" y="102918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5716" y="-2932"/>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60930" y="879489"/>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61437" y="881266"/>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8390" y="878727"/>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12" name="Freeform 811">
              <a:extLst>
                <a:ext uri="{FF2B5EF4-FFF2-40B4-BE49-F238E27FC236}">
                  <a16:creationId xmlns:a16="http://schemas.microsoft.com/office/drawing/2014/main" id="{50B8F123-EE23-99D3-DF8D-303C7DB6546B}"/>
                </a:ext>
              </a:extLst>
            </p:cNvPr>
            <p:cNvSpPr/>
            <p:nvPr/>
          </p:nvSpPr>
          <p:spPr>
            <a:xfrm>
              <a:off x="678430" y="-12696"/>
              <a:ext cx="3578310" cy="897391"/>
            </a:xfrm>
            <a:custGeom>
              <a:avLst/>
              <a:gdLst>
                <a:gd name="connsiteX0" fmla="*/ 0 w 3578310"/>
                <a:gd name="connsiteY0" fmla="*/ 0 h 897391"/>
                <a:gd name="connsiteX1" fmla="*/ 39959 w 3578310"/>
                <a:gd name="connsiteY1" fmla="*/ 0 h 897391"/>
                <a:gd name="connsiteX2" fmla="*/ 3578310 w 3578310"/>
                <a:gd name="connsiteY2" fmla="*/ 890788 h 897391"/>
                <a:gd name="connsiteX3" fmla="*/ 3577168 w 3578310"/>
                <a:gd name="connsiteY3" fmla="*/ 890788 h 897391"/>
                <a:gd name="connsiteX4" fmla="*/ 3575136 w 3578310"/>
                <a:gd name="connsiteY4" fmla="*/ 890788 h 897391"/>
                <a:gd name="connsiteX5" fmla="*/ 3573993 w 3578310"/>
                <a:gd name="connsiteY5" fmla="*/ 891423 h 897391"/>
                <a:gd name="connsiteX6" fmla="*/ 3566629 w 3578310"/>
                <a:gd name="connsiteY6" fmla="*/ 897391 h 8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310" h="897391">
                  <a:moveTo>
                    <a:pt x="0" y="0"/>
                  </a:moveTo>
                  <a:lnTo>
                    <a:pt x="39959" y="0"/>
                  </a:lnTo>
                  <a:lnTo>
                    <a:pt x="3578310" y="890788"/>
                  </a:lnTo>
                  <a:lnTo>
                    <a:pt x="3577168" y="890788"/>
                  </a:lnTo>
                  <a:lnTo>
                    <a:pt x="3575136" y="890788"/>
                  </a:lnTo>
                  <a:lnTo>
                    <a:pt x="3573993" y="891423"/>
                  </a:lnTo>
                  <a:lnTo>
                    <a:pt x="3566629" y="897391"/>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8263" y="87783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6105" y="87745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61056" y="8806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9406" y="87898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50645" y="881647"/>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75526" y="877457"/>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9256" y="1332127"/>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74058" y="1257597"/>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60145" y="1458078"/>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71011" y="1155769"/>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71687" y="1158436"/>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505216" y="99947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70374" y="1155515"/>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71392" y="1000235"/>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71646" y="1162625"/>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54228" y="12277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54228" y="12296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52704" y="12261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504217" y="997483"/>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50927" y="1226033"/>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43436" y="1229537"/>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52704" y="1226363"/>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9276" y="12250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54228" y="1227760"/>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52653" y="1225220"/>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9479" y="1353076"/>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70319" y="1153023"/>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9109" y="2038698"/>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7636" y="2018257"/>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60507" y="2121480"/>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55605" y="19152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54405" y="1916810"/>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55303" y="1920111"/>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9714" y="2018510"/>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54334" y="1916175"/>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55350" y="1915413"/>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55300" y="2020288"/>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8017" y="1916810"/>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50708" y="1939156"/>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7256" y="193433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55097" y="1933061"/>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8145" y="1935347"/>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81024" y="1889258"/>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82675" y="1816633"/>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70283" y="1817395"/>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74498" y="1739183"/>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71496" y="1803174"/>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53395" y="1738040"/>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9213" y="33761"/>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7435" y="32619"/>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9496" y="915675"/>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73372" y="640029"/>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9333" y="505190"/>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64538" y="506714"/>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9524" y="17651"/>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22792" y="293917"/>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23300" y="295694"/>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20760" y="293155"/>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9237" y="292012"/>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21141" y="293409"/>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7205" y="29188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22919" y="29493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12507" y="296710"/>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61334" y="293663"/>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83199" y="337340"/>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84468" y="546581"/>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807" name="Freeform 806">
              <a:extLst>
                <a:ext uri="{FF2B5EF4-FFF2-40B4-BE49-F238E27FC236}">
                  <a16:creationId xmlns:a16="http://schemas.microsoft.com/office/drawing/2014/main" id="{2B053F69-4645-CC09-81FA-FEE8DA57DD97}"/>
                </a:ext>
              </a:extLst>
            </p:cNvPr>
            <p:cNvSpPr/>
            <p:nvPr/>
          </p:nvSpPr>
          <p:spPr>
            <a:xfrm>
              <a:off x="2014803" y="-12696"/>
              <a:ext cx="1865222" cy="563292"/>
            </a:xfrm>
            <a:custGeom>
              <a:avLst/>
              <a:gdLst>
                <a:gd name="connsiteX0" fmla="*/ 0 w 1865222"/>
                <a:gd name="connsiteY0" fmla="*/ 0 h 563292"/>
                <a:gd name="connsiteX1" fmla="*/ 34554 w 1865222"/>
                <a:gd name="connsiteY1" fmla="*/ 0 h 563292"/>
                <a:gd name="connsiteX2" fmla="*/ 1859128 w 1865222"/>
                <a:gd name="connsiteY2" fmla="*/ 551786 h 563292"/>
                <a:gd name="connsiteX3" fmla="*/ 1859128 w 1865222"/>
                <a:gd name="connsiteY3" fmla="*/ 558515 h 563292"/>
                <a:gd name="connsiteX4" fmla="*/ 1859191 w 1865222"/>
                <a:gd name="connsiteY4" fmla="*/ 558998 h 563292"/>
                <a:gd name="connsiteX5" fmla="*/ 1865222 w 1865222"/>
                <a:gd name="connsiteY5" fmla="*/ 563213 h 563292"/>
                <a:gd name="connsiteX6" fmla="*/ 1863444 w 1865222"/>
                <a:gd name="connsiteY6" fmla="*/ 563213 h 56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222" h="563292">
                  <a:moveTo>
                    <a:pt x="0" y="0"/>
                  </a:moveTo>
                  <a:lnTo>
                    <a:pt x="34554" y="0"/>
                  </a:lnTo>
                  <a:lnTo>
                    <a:pt x="1859128" y="551786"/>
                  </a:lnTo>
                  <a:lnTo>
                    <a:pt x="1859128" y="558515"/>
                  </a:lnTo>
                  <a:cubicBezTo>
                    <a:pt x="1859140" y="558680"/>
                    <a:pt x="1859166" y="558833"/>
                    <a:pt x="1859191" y="558998"/>
                  </a:cubicBezTo>
                  <a:cubicBezTo>
                    <a:pt x="1859686" y="561829"/>
                    <a:pt x="1862390" y="563708"/>
                    <a:pt x="1865222" y="563213"/>
                  </a:cubicBezTo>
                  <a:lnTo>
                    <a:pt x="1863444" y="563213"/>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805" name="Freeform 804">
              <a:extLst>
                <a:ext uri="{FF2B5EF4-FFF2-40B4-BE49-F238E27FC236}">
                  <a16:creationId xmlns:a16="http://schemas.microsoft.com/office/drawing/2014/main" id="{6A455F2E-C95D-C0C6-4699-32D861181A07}"/>
                </a:ext>
              </a:extLst>
            </p:cNvPr>
            <p:cNvSpPr/>
            <p:nvPr/>
          </p:nvSpPr>
          <p:spPr>
            <a:xfrm>
              <a:off x="3874057" y="-12696"/>
              <a:ext cx="10538" cy="563600"/>
            </a:xfrm>
            <a:custGeom>
              <a:avLst/>
              <a:gdLst>
                <a:gd name="connsiteX0" fmla="*/ 0 w 10538"/>
                <a:gd name="connsiteY0" fmla="*/ 0 h 563600"/>
                <a:gd name="connsiteX1" fmla="*/ 10538 w 10538"/>
                <a:gd name="connsiteY1" fmla="*/ 0 h 563600"/>
                <a:gd name="connsiteX2" fmla="*/ 10538 w 10538"/>
                <a:gd name="connsiteY2" fmla="*/ 558515 h 563600"/>
                <a:gd name="connsiteX3" fmla="*/ 10538 w 10538"/>
                <a:gd name="connsiteY3" fmla="*/ 559277 h 563600"/>
                <a:gd name="connsiteX4" fmla="*/ 9776 w 10538"/>
                <a:gd name="connsiteY4" fmla="*/ 560547 h 563600"/>
                <a:gd name="connsiteX5" fmla="*/ 8253 w 10538"/>
                <a:gd name="connsiteY5" fmla="*/ 562705 h 563600"/>
                <a:gd name="connsiteX6" fmla="*/ 5460 w 10538"/>
                <a:gd name="connsiteY6" fmla="*/ 563594 h 563600"/>
                <a:gd name="connsiteX7" fmla="*/ 5447 w 10538"/>
                <a:gd name="connsiteY7" fmla="*/ 563594 h 563600"/>
                <a:gd name="connsiteX8" fmla="*/ 0 w 10538"/>
                <a:gd name="connsiteY8" fmla="*/ 558642 h 5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63600">
                  <a:moveTo>
                    <a:pt x="0" y="0"/>
                  </a:moveTo>
                  <a:lnTo>
                    <a:pt x="10538" y="0"/>
                  </a:lnTo>
                  <a:lnTo>
                    <a:pt x="10538" y="558515"/>
                  </a:lnTo>
                  <a:cubicBezTo>
                    <a:pt x="10538" y="559277"/>
                    <a:pt x="10538" y="559277"/>
                    <a:pt x="10538" y="559277"/>
                  </a:cubicBezTo>
                  <a:cubicBezTo>
                    <a:pt x="10475" y="559785"/>
                    <a:pt x="10208" y="560255"/>
                    <a:pt x="9776" y="560547"/>
                  </a:cubicBezTo>
                  <a:cubicBezTo>
                    <a:pt x="9459" y="561385"/>
                    <a:pt x="8938" y="562134"/>
                    <a:pt x="8253" y="562705"/>
                  </a:cubicBezTo>
                  <a:cubicBezTo>
                    <a:pt x="7415" y="563239"/>
                    <a:pt x="6450" y="563556"/>
                    <a:pt x="5460" y="563594"/>
                  </a:cubicBezTo>
                  <a:cubicBezTo>
                    <a:pt x="5460" y="563594"/>
                    <a:pt x="5447" y="563594"/>
                    <a:pt x="5447" y="563594"/>
                  </a:cubicBezTo>
                  <a:cubicBezTo>
                    <a:pt x="2577" y="563734"/>
                    <a:pt x="139" y="561512"/>
                    <a:pt x="0" y="558642"/>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9412" y="1077164"/>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50022" y="925959"/>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50120" y="928371"/>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70992" y="1066258"/>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9406" y="927102"/>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50549" y="925324"/>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6070" y="1068289"/>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51565" y="926213"/>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9251" y="705163"/>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71401" y="869319"/>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9415" y="1993117"/>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32288" y="1284895"/>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32201" y="2121608"/>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61202" y="1762418"/>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72442" y="1763815"/>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34455" y="1653607"/>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33820" y="2121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8733" y="108060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9272" y="1078192"/>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25489" y="15586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24783" y="11856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54950" y="1184845"/>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6220" y="1246276"/>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14269" y="1198811"/>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5809" y="1144215"/>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14396" y="1095460"/>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51141" y="114599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24682" y="837096"/>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6460" y="83797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7221" y="839748"/>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7441" y="772710"/>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23031" y="83632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21762" y="83581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6429" y="840637"/>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25698" y="8373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6460" y="838352"/>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5914" y="835812"/>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6570" y="1592028"/>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50176" y="1181925"/>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33409" y="1048107"/>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13889" y="97065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11984" y="969890"/>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14396" y="972429"/>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9434" y="843049"/>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51043" y="969382"/>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14269" y="971413"/>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11222" y="969382"/>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13381" y="970651"/>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75476" y="495174"/>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6276" y="81349"/>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8816" y="1372121"/>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15642" y="1166689"/>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8816" y="1166054"/>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104139" y="643457"/>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7740" y="2095706"/>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83621" y="1886338"/>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6765" y="1890401"/>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7075" y="1888496"/>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84256" y="1886300"/>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94185" y="213379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7836" y="2137986"/>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6470" y="213506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7359" y="213659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7976" y="1652845"/>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5962" y="2134431"/>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7359" y="21395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7613" y="21377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7105" y="2135955"/>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12136" y="2825894"/>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32931" y="2603574"/>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13914" y="2971398"/>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9884" y="250162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31153" y="250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31106" y="2505302"/>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103502" y="2869063"/>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30861" y="2500223"/>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9719" y="2501239"/>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8835" y="2870840"/>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33185" y="2501493"/>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25123" y="2340343"/>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9384" y="2724955"/>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104869" y="2721066"/>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7470" y="2340221"/>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9052" y="2743111"/>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8476" y="2840876"/>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85067" y="2740191"/>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32709" y="2320830"/>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10002687" y="2372748"/>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10614" y="2134414"/>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8074" y="2632904"/>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33010" y="2113154"/>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8167" y="355369"/>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6255" y="317787"/>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11168" y="515220"/>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6337" y="413520"/>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7786" y="527155"/>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9740" y="234750"/>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8598" y="23322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6820" y="232211"/>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9455" y="236782"/>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8439" y="395992"/>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6541" y="1273975"/>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7563" y="1369061"/>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7480" y="1997053"/>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7734" y="1937124"/>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55097" y="1932681"/>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7891" y="1935347"/>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6748" y="1933823"/>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83389" y="1882920"/>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64443" y="1908303"/>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70785" y="33761"/>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7359" y="152730"/>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60341" y="1814474"/>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64646" y="1248709"/>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62587" y="1114886"/>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8432" y="1114886"/>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8804" y="1080097"/>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8988" y="1082382"/>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9368" y="1016613"/>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9391" y="927610"/>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60976" y="1762926"/>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62284" y="1728391"/>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703400" y="1554955"/>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305022" y="971413"/>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15349" y="1184337"/>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6863" y="896376"/>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6407" y="643076"/>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34210" y="1541601"/>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9245" y="2365541"/>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80321" y="2740059"/>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64449" y="412631"/>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25425" y="491227"/>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87" name="Freeform 786">
              <a:extLst>
                <a:ext uri="{FF2B5EF4-FFF2-40B4-BE49-F238E27FC236}">
                  <a16:creationId xmlns:a16="http://schemas.microsoft.com/office/drawing/2014/main" id="{590AA2E1-0474-EB08-6589-3593E4C77CB1}"/>
                </a:ext>
              </a:extLst>
            </p:cNvPr>
            <p:cNvSpPr/>
            <p:nvPr/>
          </p:nvSpPr>
          <p:spPr>
            <a:xfrm>
              <a:off x="8100642" y="-12696"/>
              <a:ext cx="849448" cy="254177"/>
            </a:xfrm>
            <a:custGeom>
              <a:avLst/>
              <a:gdLst>
                <a:gd name="connsiteX0" fmla="*/ 0 w 849448"/>
                <a:gd name="connsiteY0" fmla="*/ 0 h 254177"/>
                <a:gd name="connsiteX1" fmla="*/ 34179 w 849448"/>
                <a:gd name="connsiteY1" fmla="*/ 0 h 254177"/>
                <a:gd name="connsiteX2" fmla="*/ 847575 w 849448"/>
                <a:gd name="connsiteY2" fmla="*/ 245922 h 254177"/>
                <a:gd name="connsiteX3" fmla="*/ 848591 w 849448"/>
                <a:gd name="connsiteY3" fmla="*/ 245922 h 254177"/>
                <a:gd name="connsiteX4" fmla="*/ 849352 w 849448"/>
                <a:gd name="connsiteY4" fmla="*/ 245922 h 254177"/>
                <a:gd name="connsiteX5" fmla="*/ 849352 w 849448"/>
                <a:gd name="connsiteY5" fmla="*/ 246684 h 254177"/>
                <a:gd name="connsiteX6" fmla="*/ 849352 w 849448"/>
                <a:gd name="connsiteY6" fmla="*/ 247446 h 254177"/>
                <a:gd name="connsiteX7" fmla="*/ 849352 w 849448"/>
                <a:gd name="connsiteY7" fmla="*/ 248335 h 254177"/>
                <a:gd name="connsiteX8" fmla="*/ 849352 w 849448"/>
                <a:gd name="connsiteY8" fmla="*/ 249097 h 254177"/>
                <a:gd name="connsiteX9" fmla="*/ 849352 w 849448"/>
                <a:gd name="connsiteY9" fmla="*/ 250747 h 254177"/>
                <a:gd name="connsiteX10" fmla="*/ 844273 w 849448"/>
                <a:gd name="connsiteY10" fmla="*/ 254175 h 254177"/>
                <a:gd name="connsiteX11" fmla="*/ 842623 w 849448"/>
                <a:gd name="connsiteY11" fmla="*/ 254175 h 254177"/>
                <a:gd name="connsiteX12" fmla="*/ 838814 w 849448"/>
                <a:gd name="connsiteY12" fmla="*/ 253033 h 254177"/>
                <a:gd name="connsiteX13" fmla="*/ 835385 w 849448"/>
                <a:gd name="connsiteY13" fmla="*/ 252398 h 2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448" h="254177">
                  <a:moveTo>
                    <a:pt x="0" y="0"/>
                  </a:moveTo>
                  <a:lnTo>
                    <a:pt x="34179" y="0"/>
                  </a:lnTo>
                  <a:lnTo>
                    <a:pt x="847575" y="245922"/>
                  </a:lnTo>
                  <a:lnTo>
                    <a:pt x="848591" y="245922"/>
                  </a:lnTo>
                  <a:lnTo>
                    <a:pt x="849352" y="245922"/>
                  </a:lnTo>
                  <a:lnTo>
                    <a:pt x="849352" y="246684"/>
                  </a:lnTo>
                  <a:lnTo>
                    <a:pt x="849352" y="247446"/>
                  </a:lnTo>
                  <a:cubicBezTo>
                    <a:pt x="849403" y="247738"/>
                    <a:pt x="849403" y="248043"/>
                    <a:pt x="849352" y="248335"/>
                  </a:cubicBezTo>
                  <a:cubicBezTo>
                    <a:pt x="849352" y="249097"/>
                    <a:pt x="849352" y="249097"/>
                    <a:pt x="849352" y="249097"/>
                  </a:cubicBezTo>
                  <a:cubicBezTo>
                    <a:pt x="849480" y="249643"/>
                    <a:pt x="849480" y="250201"/>
                    <a:pt x="849352" y="250747"/>
                  </a:cubicBezTo>
                  <a:cubicBezTo>
                    <a:pt x="848577" y="252868"/>
                    <a:pt x="846534" y="254251"/>
                    <a:pt x="844273" y="254175"/>
                  </a:cubicBezTo>
                  <a:lnTo>
                    <a:pt x="842623" y="254175"/>
                  </a:lnTo>
                  <a:lnTo>
                    <a:pt x="838814" y="253033"/>
                  </a:lnTo>
                  <a:lnTo>
                    <a:pt x="835385" y="25239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7359" y="49251"/>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61519" y="1759745"/>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6070" y="1096476"/>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303604" y="1202620"/>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6951" y="1679889"/>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814" name="Freeform 813">
              <a:extLst>
                <a:ext uri="{FF2B5EF4-FFF2-40B4-BE49-F238E27FC236}">
                  <a16:creationId xmlns:a16="http://schemas.microsoft.com/office/drawing/2014/main" id="{EC028D00-36CF-FFB5-08EF-4C1A78592E51}"/>
                </a:ext>
              </a:extLst>
            </p:cNvPr>
            <p:cNvSpPr/>
            <p:nvPr userDrawn="1"/>
          </p:nvSpPr>
          <p:spPr>
            <a:xfrm>
              <a:off x="4127359" y="-12695"/>
              <a:ext cx="10792" cy="66581"/>
            </a:xfrm>
            <a:custGeom>
              <a:avLst/>
              <a:gdLst>
                <a:gd name="connsiteX0" fmla="*/ 0 w 10792"/>
                <a:gd name="connsiteY0" fmla="*/ 0 h 66581"/>
                <a:gd name="connsiteX1" fmla="*/ 10792 w 10792"/>
                <a:gd name="connsiteY1" fmla="*/ 0 h 66581"/>
                <a:gd name="connsiteX2" fmla="*/ 10792 w 10792"/>
                <a:gd name="connsiteY2" fmla="*/ 61947 h 66581"/>
                <a:gd name="connsiteX3" fmla="*/ 6221 w 10792"/>
                <a:gd name="connsiteY3" fmla="*/ 66518 h 66581"/>
                <a:gd name="connsiteX4" fmla="*/ 0 w 10792"/>
                <a:gd name="connsiteY4" fmla="*/ 61947 h 6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 h="66581">
                  <a:moveTo>
                    <a:pt x="0" y="0"/>
                  </a:moveTo>
                  <a:lnTo>
                    <a:pt x="10792" y="0"/>
                  </a:lnTo>
                  <a:lnTo>
                    <a:pt x="10792" y="61947"/>
                  </a:lnTo>
                  <a:cubicBezTo>
                    <a:pt x="10424" y="64309"/>
                    <a:pt x="8583" y="66150"/>
                    <a:pt x="6221" y="66518"/>
                  </a:cubicBezTo>
                  <a:cubicBezTo>
                    <a:pt x="3251" y="66975"/>
                    <a:pt x="457" y="64931"/>
                    <a:pt x="0" y="61947"/>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901841" y="924816"/>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303604" y="1019978"/>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303604" y="1094507"/>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31850" y="1561985"/>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50338" y="1649749"/>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5914" y="943178"/>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9263" y="1042989"/>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C2AE70-3184-4128-AED7-A0A2E27EEA39}" type="datetimeFigureOut">
              <a:rPr lang="en-US" smtClean="0"/>
              <a:t>2/1/2024</a:t>
            </a:fld>
            <a:endParaRPr lang="en-US"/>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81644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C2AE70-3184-4128-AED7-A0A2E27EEA39}" type="datetimeFigureOut">
              <a:rPr lang="en-US" smtClean="0"/>
              <a:t>2/1/2024</a:t>
            </a:fld>
            <a:endParaRPr lang="en-US"/>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3961143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C2AE70-3184-4128-AED7-A0A2E27EEA39}" type="datetimeFigureOut">
              <a:rPr lang="en-US" smtClean="0"/>
              <a:t>2/1/2024</a:t>
            </a:fld>
            <a:endParaRPr lang="en-US"/>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74041598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C2AE70-3184-4128-AED7-A0A2E27EEA39}" type="datetimeFigureOut">
              <a:rPr lang="en-US" smtClean="0"/>
              <a:t>2/1/2024</a:t>
            </a:fld>
            <a:endParaRPr lang="en-US"/>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3862376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EC2AE70-3184-4128-AED7-A0A2E27EEA39}" type="datetimeFigureOut">
              <a:rPr lang="en-US" smtClean="0"/>
              <a:t>2/1/2024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9430987"/>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EC2AE70-3184-4128-AED7-A0A2E27EEA39}" type="datetimeFigureOut">
              <a:rPr lang="en-US" smtClean="0"/>
              <a:t>2/1/2024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Presentation Title</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84093613"/>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C2AE70-3184-4128-AED7-A0A2E27EEA39}" type="datetimeFigureOut">
              <a:rPr lang="en-US" smtClean="0"/>
              <a:t>2/1/2024</a:t>
            </a:fld>
            <a:endParaRPr lang="en-US"/>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3660108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EC2AE70-3184-4128-AED7-A0A2E27EEA39}" type="datetimeFigureOut">
              <a:rPr lang="en-US" smtClean="0"/>
              <a:t>2/1/2024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5CEABB6-07DC-46E8-9B57-56EC44A396E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166727"/>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695" r:id="rId19"/>
    <p:sldLayoutId id="2147483696" r:id="rId20"/>
    <p:sldLayoutId id="2147483698" r:id="rId21"/>
    <p:sldLayoutId id="2147483702" r:id="rId22"/>
    <p:sldLayoutId id="2147483705" r:id="rId23"/>
    <p:sldLayoutId id="2147483651" r:id="rId24"/>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E0BCE3-7A85-71CE-E027-A8E454AF1454}"/>
              </a:ext>
            </a:extLst>
          </p:cNvPr>
          <p:cNvSpPr>
            <a:spLocks noGrp="1"/>
          </p:cNvSpPr>
          <p:nvPr>
            <p:ph type="ctrTitle"/>
          </p:nvPr>
        </p:nvSpPr>
        <p:spPr>
          <a:xfrm>
            <a:off x="5096435" y="960121"/>
            <a:ext cx="6698428" cy="2468880"/>
          </a:xfrm>
        </p:spPr>
        <p:txBody>
          <a:bodyPr>
            <a:normAutofit fontScale="90000"/>
          </a:bodyPr>
          <a:lstStyle/>
          <a:p>
            <a:pPr algn="ctr">
              <a:lnSpc>
                <a:spcPct val="150000"/>
              </a:lnSpc>
            </a:pPr>
            <a:r>
              <a:rPr lang="en-GB" dirty="0"/>
              <a:t>How Covid-19 Affected the Commercial Real Estate Market</a:t>
            </a:r>
            <a:endParaRPr lang="en-US" dirty="0"/>
          </a:p>
        </p:txBody>
      </p:sp>
      <p:sp>
        <p:nvSpPr>
          <p:cNvPr id="2" name="Title 2">
            <a:extLst>
              <a:ext uri="{FF2B5EF4-FFF2-40B4-BE49-F238E27FC236}">
                <a16:creationId xmlns:a16="http://schemas.microsoft.com/office/drawing/2014/main" id="{6E5DED34-F872-EF5B-088F-5BB3A4F15569}"/>
              </a:ext>
            </a:extLst>
          </p:cNvPr>
          <p:cNvSpPr txBox="1">
            <a:spLocks/>
          </p:cNvSpPr>
          <p:nvPr/>
        </p:nvSpPr>
        <p:spPr>
          <a:xfrm>
            <a:off x="5813611" y="3878407"/>
            <a:ext cx="5981252" cy="2019472"/>
          </a:xfrm>
          <a:prstGeom prst="rect">
            <a:avLst/>
          </a:prstGeom>
        </p:spPr>
        <p:txBody>
          <a:bodyPr vert="horz" lIns="91440" tIns="45720" rIns="91440" bIns="45720" rtlCol="0" anchor="b">
            <a:normAutofit fontScale="77500" lnSpcReduction="20000"/>
          </a:bodyPr>
          <a:lstStyle>
            <a:lvl1pPr algn="l" defTabSz="914400" rtl="0" eaLnBrk="1" latinLnBrk="0" hangingPunct="1">
              <a:lnSpc>
                <a:spcPct val="90000"/>
              </a:lnSpc>
              <a:spcBef>
                <a:spcPct val="0"/>
              </a:spcBef>
              <a:buNone/>
              <a:defRPr sz="4000" b="1" kern="1200" cap="all" baseline="0">
                <a:solidFill>
                  <a:schemeClr val="tx1"/>
                </a:solidFill>
                <a:latin typeface="+mj-lt"/>
                <a:ea typeface="+mj-ea"/>
                <a:cs typeface="+mj-cs"/>
              </a:defRPr>
            </a:lvl1pPr>
          </a:lstStyle>
          <a:p>
            <a:pPr marL="0" marR="0" algn="ctr">
              <a:lnSpc>
                <a:spcPct val="200000"/>
              </a:lnSpc>
              <a:spcBef>
                <a:spcPts val="0"/>
              </a:spcBef>
              <a:spcAft>
                <a:spcPts val="800"/>
              </a:spcAft>
            </a:pPr>
            <a:r>
              <a:rPr lang="en-US" sz="1400" kern="100" dirty="0">
                <a:effectLst/>
                <a:latin typeface="+mn-lt"/>
                <a:ea typeface="Calibri" panose="020F0502020204030204" pitchFamily="34" charset="0"/>
                <a:cs typeface="Times New Roman" panose="02020603050405020304" pitchFamily="18" charset="0"/>
              </a:rPr>
              <a:t>Student’s Name:</a:t>
            </a:r>
          </a:p>
          <a:p>
            <a:pPr marL="0" marR="0" algn="ctr">
              <a:lnSpc>
                <a:spcPct val="200000"/>
              </a:lnSpc>
              <a:spcBef>
                <a:spcPts val="0"/>
              </a:spcBef>
              <a:spcAft>
                <a:spcPts val="800"/>
              </a:spcAft>
            </a:pPr>
            <a:r>
              <a:rPr lang="en-US" sz="1400" kern="100" dirty="0">
                <a:effectLst/>
                <a:latin typeface="+mn-lt"/>
                <a:ea typeface="Calibri" panose="020F0502020204030204" pitchFamily="34" charset="0"/>
                <a:cs typeface="Times New Roman" panose="02020603050405020304" pitchFamily="18" charset="0"/>
              </a:rPr>
              <a:t>Institution:</a:t>
            </a:r>
          </a:p>
          <a:p>
            <a:pPr marL="0" marR="0" algn="ctr">
              <a:lnSpc>
                <a:spcPct val="200000"/>
              </a:lnSpc>
              <a:spcBef>
                <a:spcPts val="0"/>
              </a:spcBef>
              <a:spcAft>
                <a:spcPts val="800"/>
              </a:spcAft>
            </a:pPr>
            <a:r>
              <a:rPr lang="en-US" sz="1400" kern="100" dirty="0">
                <a:effectLst/>
                <a:latin typeface="+mn-lt"/>
                <a:ea typeface="Calibri" panose="020F0502020204030204" pitchFamily="34" charset="0"/>
                <a:cs typeface="Times New Roman" panose="02020603050405020304" pitchFamily="18" charset="0"/>
              </a:rPr>
              <a:t>Course:</a:t>
            </a:r>
          </a:p>
          <a:p>
            <a:pPr marL="0" marR="0" algn="ctr">
              <a:lnSpc>
                <a:spcPct val="200000"/>
              </a:lnSpc>
              <a:spcBef>
                <a:spcPts val="0"/>
              </a:spcBef>
              <a:spcAft>
                <a:spcPts val="800"/>
              </a:spcAft>
            </a:pPr>
            <a:r>
              <a:rPr lang="en-US" sz="1400" kern="100" dirty="0">
                <a:effectLst/>
                <a:latin typeface="+mn-lt"/>
                <a:ea typeface="Calibri" panose="020F0502020204030204" pitchFamily="34" charset="0"/>
                <a:cs typeface="Times New Roman" panose="02020603050405020304" pitchFamily="18" charset="0"/>
              </a:rPr>
              <a:t>Instructor:</a:t>
            </a:r>
          </a:p>
          <a:p>
            <a:pPr marL="0" marR="0" algn="ctr">
              <a:lnSpc>
                <a:spcPct val="200000"/>
              </a:lnSpc>
              <a:spcBef>
                <a:spcPts val="0"/>
              </a:spcBef>
              <a:spcAft>
                <a:spcPts val="800"/>
              </a:spcAft>
            </a:pPr>
            <a:r>
              <a:rPr lang="en-US" sz="1400" kern="100" dirty="0">
                <a:effectLst/>
                <a:latin typeface="+mn-lt"/>
                <a:ea typeface="Calibri" panose="020F0502020204030204" pitchFamily="34" charset="0"/>
                <a:cs typeface="Times New Roman" panose="02020603050405020304" pitchFamily="18" charset="0"/>
              </a:rPr>
              <a:t>Date:</a:t>
            </a:r>
          </a:p>
        </p:txBody>
      </p:sp>
    </p:spTree>
    <p:extLst>
      <p:ext uri="{BB962C8B-B14F-4D97-AF65-F5344CB8AC3E}">
        <p14:creationId xmlns:p14="http://schemas.microsoft.com/office/powerpoint/2010/main" val="954410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p:txBody>
          <a:bodyPr>
            <a:normAutofit/>
          </a:bodyPr>
          <a:lstStyle/>
          <a:p>
            <a:r>
              <a:rPr lang="en-US" sz="3600" b="1"/>
              <a:t>Research Problem </a:t>
            </a:r>
            <a:endParaRPr lang="en-US" sz="3600" b="1" dirty="0"/>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p:txBody>
          <a:bodyPr/>
          <a:lstStyle/>
          <a:p>
            <a:fld id="{B5CEABB6-07DC-46E8-9B57-56EC44A396E5}" type="slidenum">
              <a:rPr lang="en-US" smtClean="0"/>
              <a:pPr/>
              <a:t>2</a:t>
            </a:fld>
            <a:endParaRPr lang="en-US" dirty="0"/>
          </a:p>
        </p:txBody>
      </p:sp>
      <p:graphicFrame>
        <p:nvGraphicFramePr>
          <p:cNvPr id="9" name="Text Placeholder 6">
            <a:extLst>
              <a:ext uri="{FF2B5EF4-FFF2-40B4-BE49-F238E27FC236}">
                <a16:creationId xmlns:a16="http://schemas.microsoft.com/office/drawing/2014/main" id="{61EF5503-2239-7089-483F-33EFE4055EEB}"/>
              </a:ext>
            </a:extLst>
          </p:cNvPr>
          <p:cNvGraphicFramePr/>
          <p:nvPr/>
        </p:nvGraphicFramePr>
        <p:xfrm>
          <a:off x="865631" y="2194560"/>
          <a:ext cx="6617209" cy="40520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82749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p:txBody>
          <a:bodyPr>
            <a:normAutofit/>
          </a:bodyPr>
          <a:lstStyle/>
          <a:p>
            <a:r>
              <a:rPr lang="en-US" sz="3600" b="1"/>
              <a:t>Research Questions</a:t>
            </a:r>
            <a:endParaRPr lang="en-ZA" sz="3600" b="1" dirty="0"/>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p:txBody>
          <a:bodyPr/>
          <a:lstStyle/>
          <a:p>
            <a:fld id="{B5CEABB6-07DC-46E8-9B57-56EC44A396E5}" type="slidenum">
              <a:rPr lang="en-US" smtClean="0"/>
              <a:pPr/>
              <a:t>3</a:t>
            </a:fld>
            <a:endParaRPr lang="en-US" dirty="0"/>
          </a:p>
        </p:txBody>
      </p:sp>
      <p:graphicFrame>
        <p:nvGraphicFramePr>
          <p:cNvPr id="6" name="Text Placeholder 3">
            <a:extLst>
              <a:ext uri="{FF2B5EF4-FFF2-40B4-BE49-F238E27FC236}">
                <a16:creationId xmlns:a16="http://schemas.microsoft.com/office/drawing/2014/main" id="{004C6764-7931-99E0-5363-8072146E3F20}"/>
              </a:ext>
            </a:extLst>
          </p:cNvPr>
          <p:cNvGraphicFramePr/>
          <p:nvPr>
            <p:extLst>
              <p:ext uri="{D42A27DB-BD31-4B8C-83A1-F6EECF244321}">
                <p14:modId xmlns:p14="http://schemas.microsoft.com/office/powerpoint/2010/main" val="65109461"/>
              </p:ext>
            </p:extLst>
          </p:nvPr>
        </p:nvGraphicFramePr>
        <p:xfrm>
          <a:off x="865631" y="1950720"/>
          <a:ext cx="8659369" cy="42959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99008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00B5AE2-C5CC-499C-8F2D-249888BE2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BA7A3698-B350-40E5-8475-9BCC41A08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4" name="Straight Connector 13">
            <a:extLst>
              <a:ext uri="{FF2B5EF4-FFF2-40B4-BE49-F238E27FC236}">
                <a16:creationId xmlns:a16="http://schemas.microsoft.com/office/drawing/2014/main" id="{0AC655C7-EC94-4BE6-84C8-2F9EFBBB27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3F4228-0DC4-4119-B9C7-6C936C41E980}"/>
              </a:ext>
            </a:extLst>
          </p:cNvPr>
          <p:cNvSpPr>
            <a:spLocks noGrp="1"/>
          </p:cNvSpPr>
          <p:nvPr>
            <p:ph type="title"/>
          </p:nvPr>
        </p:nvSpPr>
        <p:spPr>
          <a:xfrm>
            <a:off x="5181601" y="634946"/>
            <a:ext cx="6368142" cy="1450757"/>
          </a:xfrm>
        </p:spPr>
        <p:txBody>
          <a:bodyPr vert="horz" lIns="91440" tIns="45720" rIns="91440" bIns="45720" rtlCol="0" anchor="b">
            <a:normAutofit/>
          </a:bodyPr>
          <a:lstStyle/>
          <a:p>
            <a:r>
              <a:rPr lang="en-US" sz="4800" b="1" kern="1200" spc="-50" baseline="0" dirty="0">
                <a:solidFill>
                  <a:schemeClr val="tx1">
                    <a:lumMod val="75000"/>
                    <a:lumOff val="25000"/>
                  </a:schemeClr>
                </a:solidFill>
                <a:latin typeface="+mj-lt"/>
                <a:ea typeface="+mj-ea"/>
                <a:cs typeface="+mj-cs"/>
              </a:rPr>
              <a:t>Review of the Literature</a:t>
            </a:r>
          </a:p>
        </p:txBody>
      </p:sp>
      <p:pic>
        <p:nvPicPr>
          <p:cNvPr id="6" name="Picture 5" descr="Colourful charts and graphs">
            <a:extLst>
              <a:ext uri="{FF2B5EF4-FFF2-40B4-BE49-F238E27FC236}">
                <a16:creationId xmlns:a16="http://schemas.microsoft.com/office/drawing/2014/main" id="{C634CD96-055D-4EF2-5733-C7C2CF1327FE}"/>
              </a:ext>
            </a:extLst>
          </p:cNvPr>
          <p:cNvPicPr>
            <a:picLocks noChangeAspect="1"/>
          </p:cNvPicPr>
          <p:nvPr/>
        </p:nvPicPr>
        <p:blipFill rotWithShape="1">
          <a:blip r:embed="rId3"/>
          <a:srcRect l="29440" r="25339" b="1"/>
          <a:stretch/>
        </p:blipFill>
        <p:spPr>
          <a:xfrm>
            <a:off x="20" y="-12128"/>
            <a:ext cx="4654276" cy="6870127"/>
          </a:xfrm>
          <a:prstGeom prst="rect">
            <a:avLst/>
          </a:prstGeom>
        </p:spPr>
      </p:pic>
      <p:cxnSp>
        <p:nvCxnSpPr>
          <p:cNvPr id="20" name="Straight Connector 19">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7658EE59-4D4C-0681-0DD3-18233C3F94A9}"/>
              </a:ext>
            </a:extLst>
          </p:cNvPr>
          <p:cNvSpPr>
            <a:spLocks noGrp="1"/>
          </p:cNvSpPr>
          <p:nvPr>
            <p:ph sz="quarter" idx="13"/>
          </p:nvPr>
        </p:nvSpPr>
        <p:spPr>
          <a:xfrm>
            <a:off x="5181601" y="2198914"/>
            <a:ext cx="6368142" cy="3670180"/>
          </a:xfrm>
        </p:spPr>
        <p:txBody>
          <a:bodyPr vert="horz" lIns="0" tIns="45720" rIns="0" bIns="45720" rtlCol="0">
            <a:normAutofit/>
          </a:bodyPr>
          <a:lstStyle/>
          <a:p>
            <a:pPr marL="0" marR="0">
              <a:lnSpc>
                <a:spcPct val="90000"/>
              </a:lnSpc>
              <a:spcBef>
                <a:spcPts val="0"/>
              </a:spcBef>
              <a:spcAft>
                <a:spcPts val="1200"/>
              </a:spcAft>
            </a:pPr>
            <a:r>
              <a:rPr lang="en-US" b="1" dirty="0"/>
              <a:t>I</a:t>
            </a:r>
            <a:r>
              <a:rPr lang="en-US" b="1" dirty="0">
                <a:effectLst/>
              </a:rPr>
              <a:t>mpacts of COVID-19 on CRE market</a:t>
            </a:r>
          </a:p>
          <a:p>
            <a:pPr marL="285750" marR="0" indent="-285750">
              <a:lnSpc>
                <a:spcPct val="90000"/>
              </a:lnSpc>
              <a:spcBef>
                <a:spcPts val="0"/>
              </a:spcBef>
              <a:spcAft>
                <a:spcPts val="1200"/>
              </a:spcAft>
              <a:buFont typeface="Calibri" panose="020F0502020204030204" pitchFamily="34" charset="0"/>
              <a:buChar char="•"/>
            </a:pPr>
            <a:r>
              <a:rPr lang="en-US" dirty="0">
                <a:effectLst/>
              </a:rPr>
              <a:t>The retail property sales dropped 30% (Allan et al., 2021)</a:t>
            </a:r>
          </a:p>
          <a:p>
            <a:pPr marL="285750" marR="0" indent="-285750">
              <a:lnSpc>
                <a:spcPct val="90000"/>
              </a:lnSpc>
              <a:spcBef>
                <a:spcPts val="0"/>
              </a:spcBef>
              <a:spcAft>
                <a:spcPts val="1200"/>
              </a:spcAft>
              <a:buFont typeface="Calibri" panose="020F0502020204030204" pitchFamily="34" charset="0"/>
              <a:buChar char="•"/>
            </a:pPr>
            <a:r>
              <a:rPr lang="en-US" dirty="0">
                <a:effectLst/>
              </a:rPr>
              <a:t>Varied trends across different property types (Wen et al., 2022)</a:t>
            </a:r>
          </a:p>
          <a:p>
            <a:pPr marL="285750" marR="0" indent="-285750">
              <a:lnSpc>
                <a:spcPct val="90000"/>
              </a:lnSpc>
              <a:spcBef>
                <a:spcPts val="0"/>
              </a:spcBef>
              <a:spcAft>
                <a:spcPts val="1200"/>
              </a:spcAft>
              <a:buFont typeface="Calibri" panose="020F0502020204030204" pitchFamily="34" charset="0"/>
              <a:buChar char="•"/>
            </a:pPr>
            <a:r>
              <a:rPr lang="en-US" dirty="0">
                <a:effectLst/>
              </a:rPr>
              <a:t>CRE recovery to depend on the overall economic recovery (Deghi et al., 2021)</a:t>
            </a:r>
          </a:p>
          <a:p>
            <a:pPr marL="285750" marR="0" indent="-285750">
              <a:lnSpc>
                <a:spcPct val="90000"/>
              </a:lnSpc>
              <a:spcBef>
                <a:spcPts val="0"/>
              </a:spcBef>
              <a:spcAft>
                <a:spcPts val="1200"/>
              </a:spcAft>
              <a:buFont typeface="Calibri" panose="020F0502020204030204" pitchFamily="34" charset="0"/>
              <a:buChar char="•"/>
            </a:pPr>
            <a:r>
              <a:rPr lang="en-US" dirty="0">
                <a:effectLst/>
              </a:rPr>
              <a:t>Industry leaders balance capital preservation and competitive differentiation (Gujral et al., 2020)</a:t>
            </a:r>
          </a:p>
          <a:p>
            <a:pPr>
              <a:lnSpc>
                <a:spcPct val="90000"/>
              </a:lnSpc>
            </a:pPr>
            <a:endParaRPr lang="en-US" dirty="0"/>
          </a:p>
        </p:txBody>
      </p:sp>
      <p:sp>
        <p:nvSpPr>
          <p:cNvPr id="3" name="Slide Number Placeholder 2">
            <a:extLst>
              <a:ext uri="{FF2B5EF4-FFF2-40B4-BE49-F238E27FC236}">
                <a16:creationId xmlns:a16="http://schemas.microsoft.com/office/drawing/2014/main" id="{714ECC30-C8C7-7D87-4D74-AECB825055F7}"/>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B5CEABB6-07DC-46E8-9B57-56EC44A396E5}" type="slidenum">
              <a:rPr lang="en-US" sz="1050">
                <a:solidFill>
                  <a:schemeClr val="tx1">
                    <a:lumMod val="75000"/>
                    <a:lumOff val="25000"/>
                  </a:schemeClr>
                </a:solidFill>
                <a:latin typeface="+mn-lt"/>
              </a:rPr>
              <a:pPr defTabSz="914400">
                <a:spcAft>
                  <a:spcPts val="600"/>
                </a:spcAft>
              </a:pPr>
              <a:t>4</a:t>
            </a:fld>
            <a:endParaRPr lang="en-US" sz="1050">
              <a:solidFill>
                <a:schemeClr val="tx1">
                  <a:lumMod val="75000"/>
                  <a:lumOff val="25000"/>
                </a:schemeClr>
              </a:solidFill>
              <a:latin typeface="+mn-lt"/>
            </a:endParaRPr>
          </a:p>
        </p:txBody>
      </p:sp>
    </p:spTree>
    <p:extLst>
      <p:ext uri="{BB962C8B-B14F-4D97-AF65-F5344CB8AC3E}">
        <p14:creationId xmlns:p14="http://schemas.microsoft.com/office/powerpoint/2010/main" val="1041471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3CA8C54-30A3-3553-626E-52909A83C86B}"/>
              </a:ext>
            </a:extLst>
          </p:cNvPr>
          <p:cNvSpPr>
            <a:spLocks noGrp="1"/>
          </p:cNvSpPr>
          <p:nvPr>
            <p:ph type="title"/>
          </p:nvPr>
        </p:nvSpPr>
        <p:spPr/>
        <p:txBody>
          <a:bodyPr>
            <a:normAutofit/>
          </a:bodyPr>
          <a:lstStyle/>
          <a:p>
            <a:r>
              <a:rPr lang="en-US" sz="3600" b="1" dirty="0"/>
              <a:t>Review of the Literature</a:t>
            </a:r>
            <a:endParaRPr lang="en-ZA" sz="3600" b="1" dirty="0"/>
          </a:p>
        </p:txBody>
      </p:sp>
      <p:sp>
        <p:nvSpPr>
          <p:cNvPr id="9" name="Content Placeholder 8">
            <a:extLst>
              <a:ext uri="{FF2B5EF4-FFF2-40B4-BE49-F238E27FC236}">
                <a16:creationId xmlns:a16="http://schemas.microsoft.com/office/drawing/2014/main" id="{57454D1F-D2CD-3356-639E-75B37DE30F1F}"/>
              </a:ext>
            </a:extLst>
          </p:cNvPr>
          <p:cNvSpPr>
            <a:spLocks noGrp="1"/>
          </p:cNvSpPr>
          <p:nvPr>
            <p:ph sz="quarter" idx="13"/>
          </p:nvPr>
        </p:nvSpPr>
        <p:spPr>
          <a:xfrm>
            <a:off x="893064" y="1828801"/>
            <a:ext cx="6102096" cy="4417822"/>
          </a:xfrm>
        </p:spPr>
        <p:txBody>
          <a:bodyPr>
            <a:normAutofit fontScale="92500" lnSpcReduction="10000"/>
          </a:bodyPr>
          <a:lstStyle/>
          <a:p>
            <a:pPr marL="0" marR="0" indent="0">
              <a:lnSpc>
                <a:spcPct val="107000"/>
              </a:lnSpc>
              <a:spcBef>
                <a:spcPts val="0"/>
              </a:spcBef>
              <a:spcAft>
                <a:spcPts val="800"/>
              </a:spcAft>
              <a:buNone/>
            </a:pPr>
            <a:r>
              <a:rPr lang="en-US" b="1" kern="100" dirty="0">
                <a:effectLst/>
                <a:latin typeface="+mj-lt"/>
                <a:ea typeface="Calibri" panose="020F0502020204030204" pitchFamily="34" charset="0"/>
                <a:cs typeface="Times New Roman" panose="02020603050405020304" pitchFamily="18" charset="0"/>
              </a:rPr>
              <a:t>Real Estate Market Liquidity</a:t>
            </a:r>
          </a:p>
          <a:p>
            <a:pPr marL="0" marR="0">
              <a:lnSpc>
                <a:spcPct val="107000"/>
              </a:lnSpc>
              <a:spcBef>
                <a:spcPts val="0"/>
              </a:spcBef>
              <a:spcAft>
                <a:spcPts val="800"/>
              </a:spcAft>
              <a:buFont typeface="Arial" panose="020B0604020202020204" pitchFamily="34" charset="0"/>
              <a:buChar char="•"/>
            </a:pPr>
            <a:r>
              <a:rPr lang="en-US" kern="100" dirty="0">
                <a:effectLst/>
                <a:latin typeface="+mj-lt"/>
                <a:ea typeface="Calibri" panose="020F0502020204030204" pitchFamily="34" charset="0"/>
                <a:cs typeface="Times New Roman" panose="02020603050405020304" pitchFamily="18" charset="0"/>
              </a:rPr>
              <a:t>REITs declined during the pandemic (Chong &amp; Phillips, 2022). </a:t>
            </a:r>
          </a:p>
          <a:p>
            <a:pPr marL="822960" lvl="2">
              <a:lnSpc>
                <a:spcPct val="107000"/>
              </a:lnSpc>
              <a:spcAft>
                <a:spcPts val="800"/>
              </a:spcAft>
              <a:buFont typeface="Arial" panose="020B0604020202020204" pitchFamily="34" charset="0"/>
              <a:buChar char="•"/>
            </a:pPr>
            <a:r>
              <a:rPr lang="en-US" kern="100" dirty="0">
                <a:effectLst/>
                <a:latin typeface="+mj-lt"/>
                <a:ea typeface="Calibri" panose="020F0502020204030204" pitchFamily="34" charset="0"/>
                <a:cs typeface="Times New Roman" panose="02020603050405020304" pitchFamily="18" charset="0"/>
              </a:rPr>
              <a:t>lodging/resort REITs (−45.81%)</a:t>
            </a:r>
          </a:p>
          <a:p>
            <a:pPr marL="822960" lvl="2">
              <a:lnSpc>
                <a:spcPct val="107000"/>
              </a:lnSpc>
              <a:spcAft>
                <a:spcPts val="800"/>
              </a:spcAft>
              <a:buFont typeface="Arial" panose="020B0604020202020204" pitchFamily="34" charset="0"/>
              <a:buChar char="•"/>
            </a:pPr>
            <a:r>
              <a:rPr lang="en-US" kern="100" dirty="0">
                <a:effectLst/>
                <a:latin typeface="+mj-lt"/>
                <a:ea typeface="Calibri" panose="020F0502020204030204" pitchFamily="34" charset="0"/>
                <a:cs typeface="Times New Roman" panose="02020603050405020304" pitchFamily="18" charset="0"/>
              </a:rPr>
              <a:t>retail REITs (−41.16%)</a:t>
            </a:r>
          </a:p>
          <a:p>
            <a:pPr marL="822960" lvl="2">
              <a:lnSpc>
                <a:spcPct val="107000"/>
              </a:lnSpc>
              <a:spcAft>
                <a:spcPts val="800"/>
              </a:spcAft>
              <a:buFont typeface="Arial" panose="020B0604020202020204" pitchFamily="34" charset="0"/>
              <a:buChar char="•"/>
            </a:pPr>
            <a:r>
              <a:rPr lang="en-US" kern="100" dirty="0">
                <a:effectLst/>
                <a:latin typeface="+mj-lt"/>
                <a:ea typeface="Calibri" panose="020F0502020204030204" pitchFamily="34" charset="0"/>
                <a:cs typeface="Times New Roman" panose="02020603050405020304" pitchFamily="18" charset="0"/>
              </a:rPr>
              <a:t>office REITs (−22.63%) </a:t>
            </a:r>
          </a:p>
          <a:p>
            <a:pPr marL="0" marR="0">
              <a:lnSpc>
                <a:spcPct val="107000"/>
              </a:lnSpc>
              <a:spcBef>
                <a:spcPts val="0"/>
              </a:spcBef>
              <a:spcAft>
                <a:spcPts val="800"/>
              </a:spcAft>
              <a:buFont typeface="Arial" panose="020B0604020202020204" pitchFamily="34" charset="0"/>
              <a:buChar char="•"/>
            </a:pPr>
            <a:r>
              <a:rPr lang="en-US" kern="100" dirty="0">
                <a:effectLst/>
                <a:latin typeface="+mj-lt"/>
                <a:ea typeface="Calibri" panose="020F0502020204030204" pitchFamily="34" charset="0"/>
                <a:cs typeface="Times New Roman" panose="02020603050405020304" pitchFamily="18" charset="0"/>
              </a:rPr>
              <a:t>COVID-19 affected liquidity in real estate market (Van Dijk et al., 2020)</a:t>
            </a:r>
          </a:p>
          <a:p>
            <a:pPr marL="0" marR="0">
              <a:lnSpc>
                <a:spcPct val="107000"/>
              </a:lnSpc>
              <a:spcBef>
                <a:spcPts val="0"/>
              </a:spcBef>
              <a:spcAft>
                <a:spcPts val="800"/>
              </a:spcAft>
              <a:buFont typeface="Arial" panose="020B0604020202020204" pitchFamily="34" charset="0"/>
              <a:buChar char="•"/>
            </a:pPr>
            <a:r>
              <a:rPr lang="en-US" kern="100" dirty="0">
                <a:effectLst/>
                <a:latin typeface="+mj-lt"/>
                <a:ea typeface="Calibri" panose="020F0502020204030204" pitchFamily="34" charset="0"/>
                <a:cs typeface="Times New Roman" panose="02020603050405020304" pitchFamily="18" charset="0"/>
              </a:rPr>
              <a:t>Rise of blockchain technology (Wouda &amp; Opdenakker, 2019)</a:t>
            </a:r>
          </a:p>
          <a:p>
            <a:pPr marL="0" marR="0">
              <a:lnSpc>
                <a:spcPct val="107000"/>
              </a:lnSpc>
              <a:spcBef>
                <a:spcPts val="0"/>
              </a:spcBef>
              <a:spcAft>
                <a:spcPts val="800"/>
              </a:spcAft>
              <a:buFont typeface="Arial" panose="020B0604020202020204" pitchFamily="34" charset="0"/>
              <a:buChar char="•"/>
            </a:pPr>
            <a:r>
              <a:rPr lang="en-US" kern="100" dirty="0">
                <a:effectLst/>
                <a:latin typeface="+mj-lt"/>
                <a:ea typeface="Calibri" panose="020F0502020204030204" pitchFamily="34" charset="0"/>
                <a:cs typeface="Times New Roman" panose="02020603050405020304" pitchFamily="18" charset="0"/>
              </a:rPr>
              <a:t>Investors' perceptions changed during the COVID-19 (Ramya, 2023)</a:t>
            </a:r>
          </a:p>
          <a:p>
            <a:pPr marL="342900" indent="-342900">
              <a:buFont typeface="Arial" panose="020B0604020202020204" pitchFamily="34" charset="0"/>
              <a:buChar char="•"/>
            </a:pPr>
            <a:endParaRPr lang="en-GB" sz="2400" dirty="0">
              <a:latin typeface="+mj-lt"/>
            </a:endParaRPr>
          </a:p>
        </p:txBody>
      </p:sp>
      <p:sp>
        <p:nvSpPr>
          <p:cNvPr id="3" name="Slide Number Placeholder 2">
            <a:extLst>
              <a:ext uri="{FF2B5EF4-FFF2-40B4-BE49-F238E27FC236}">
                <a16:creationId xmlns:a16="http://schemas.microsoft.com/office/drawing/2014/main" id="{B02207A1-A505-3185-A282-927E9F6F0E61}"/>
              </a:ext>
            </a:extLst>
          </p:cNvPr>
          <p:cNvSpPr>
            <a:spLocks noGrp="1"/>
          </p:cNvSpPr>
          <p:nvPr>
            <p:ph type="sldNum" sz="quarter" idx="12"/>
          </p:nvPr>
        </p:nvSpPr>
        <p:spPr/>
        <p:txBody>
          <a:bodyPr/>
          <a:lstStyle/>
          <a:p>
            <a:fld id="{B5CEABB6-07DC-46E8-9B57-56EC44A396E5}" type="slidenum">
              <a:rPr lang="en-US" smtClean="0"/>
              <a:pPr/>
              <a:t>5</a:t>
            </a:fld>
            <a:endParaRPr lang="en-US" dirty="0"/>
          </a:p>
        </p:txBody>
      </p:sp>
      <p:pic>
        <p:nvPicPr>
          <p:cNvPr id="11" name="Picture 10">
            <a:extLst>
              <a:ext uri="{FF2B5EF4-FFF2-40B4-BE49-F238E27FC236}">
                <a16:creationId xmlns:a16="http://schemas.microsoft.com/office/drawing/2014/main" id="{43CD677B-7E2A-52F6-F79E-0AA615BD8F5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6" r="-6"/>
          <a:stretch/>
        </p:blipFill>
        <p:spPr>
          <a:xfrm>
            <a:off x="7544242" y="1859915"/>
            <a:ext cx="4403918" cy="4173664"/>
          </a:xfrm>
          <a:prstGeom prst="rect">
            <a:avLst/>
          </a:prstGeom>
        </p:spPr>
      </p:pic>
    </p:spTree>
    <p:extLst>
      <p:ext uri="{BB962C8B-B14F-4D97-AF65-F5344CB8AC3E}">
        <p14:creationId xmlns:p14="http://schemas.microsoft.com/office/powerpoint/2010/main" val="812209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D16D1E-4205-49F5-BD2A-DA769947C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012FD100-C039-4E03-B5E4-2EDFA7290A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4193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5" name="Straight Connector 14">
            <a:extLst>
              <a:ext uri="{FF2B5EF4-FFF2-40B4-BE49-F238E27FC236}">
                <a16:creationId xmlns:a16="http://schemas.microsoft.com/office/drawing/2014/main" id="{4418FCD2-8448-4A81-8EB4-72250F7827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D3F54E4-9956-0B33-D845-8F2AAC5EBC56}"/>
              </a:ext>
            </a:extLst>
          </p:cNvPr>
          <p:cNvSpPr>
            <a:spLocks noGrp="1"/>
          </p:cNvSpPr>
          <p:nvPr>
            <p:ph type="title"/>
          </p:nvPr>
        </p:nvSpPr>
        <p:spPr>
          <a:xfrm>
            <a:off x="492370" y="516835"/>
            <a:ext cx="3084844" cy="5772840"/>
          </a:xfrm>
        </p:spPr>
        <p:txBody>
          <a:bodyPr vert="horz" lIns="91440" tIns="45720" rIns="91440" bIns="45720" rtlCol="0" anchor="ctr">
            <a:normAutofit/>
          </a:bodyPr>
          <a:lstStyle/>
          <a:p>
            <a:r>
              <a:rPr lang="en-US" sz="3600" b="1">
                <a:solidFill>
                  <a:srgbClr val="FFFFFF"/>
                </a:solidFill>
              </a:rPr>
              <a:t>Methods</a:t>
            </a:r>
          </a:p>
        </p:txBody>
      </p:sp>
      <p:sp>
        <p:nvSpPr>
          <p:cNvPr id="21" name="Rectangle 20">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10123055" y="6459785"/>
            <a:ext cx="1089428" cy="365125"/>
          </a:xfrm>
        </p:spPr>
        <p:txBody>
          <a:bodyPr vert="horz" lIns="91440" tIns="45720" rIns="91440" bIns="45720" rtlCol="0" anchor="ctr">
            <a:normAutofit/>
          </a:bodyPr>
          <a:lstStyle/>
          <a:p>
            <a:pPr>
              <a:spcAft>
                <a:spcPts val="600"/>
              </a:spcAft>
            </a:pPr>
            <a:fld id="{B5CEABB6-07DC-46E8-9B57-56EC44A396E5}" type="slidenum">
              <a:rPr lang="en-US" sz="1050">
                <a:solidFill>
                  <a:schemeClr val="tx2"/>
                </a:solidFill>
                <a:latin typeface="+mn-lt"/>
              </a:rPr>
              <a:pPr>
                <a:spcAft>
                  <a:spcPts val="600"/>
                </a:spcAft>
              </a:pPr>
              <a:t>6</a:t>
            </a:fld>
            <a:endParaRPr lang="en-US" sz="1050">
              <a:solidFill>
                <a:schemeClr val="tx2"/>
              </a:solidFill>
              <a:latin typeface="+mn-lt"/>
            </a:endParaRPr>
          </a:p>
        </p:txBody>
      </p:sp>
      <p:graphicFrame>
        <p:nvGraphicFramePr>
          <p:cNvPr id="7" name="Text Placeholder 3">
            <a:extLst>
              <a:ext uri="{FF2B5EF4-FFF2-40B4-BE49-F238E27FC236}">
                <a16:creationId xmlns:a16="http://schemas.microsoft.com/office/drawing/2014/main" id="{10F2D2E7-F17C-A473-C1FC-A5EE64FDD6D5}"/>
              </a:ext>
            </a:extLst>
          </p:cNvPr>
          <p:cNvGraphicFramePr/>
          <p:nvPr>
            <p:extLst>
              <p:ext uri="{D42A27DB-BD31-4B8C-83A1-F6EECF244321}">
                <p14:modId xmlns:p14="http://schemas.microsoft.com/office/powerpoint/2010/main" val="2500700435"/>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13948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D16D1E-4205-49F5-BD2A-DA769947C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012FD100-C039-4E03-B5E4-2EDFA7290A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4193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5" name="Straight Connector 14">
            <a:extLst>
              <a:ext uri="{FF2B5EF4-FFF2-40B4-BE49-F238E27FC236}">
                <a16:creationId xmlns:a16="http://schemas.microsoft.com/office/drawing/2014/main" id="{4418FCD2-8448-4A81-8EB4-72250F7827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28186A1-11A8-21B1-B6A0-AA1A1DAA5A9A}"/>
              </a:ext>
            </a:extLst>
          </p:cNvPr>
          <p:cNvSpPr>
            <a:spLocks noGrp="1"/>
          </p:cNvSpPr>
          <p:nvPr>
            <p:ph type="title"/>
          </p:nvPr>
        </p:nvSpPr>
        <p:spPr>
          <a:xfrm>
            <a:off x="492370" y="516835"/>
            <a:ext cx="3084844" cy="5772840"/>
          </a:xfrm>
        </p:spPr>
        <p:txBody>
          <a:bodyPr vert="horz" lIns="91440" tIns="45720" rIns="91440" bIns="45720" rtlCol="0" anchor="ctr">
            <a:normAutofit/>
          </a:bodyPr>
          <a:lstStyle/>
          <a:p>
            <a:r>
              <a:rPr lang="en-US" sz="3600" b="1">
                <a:solidFill>
                  <a:srgbClr val="FFFFFF"/>
                </a:solidFill>
              </a:rPr>
              <a:t>Findings </a:t>
            </a:r>
          </a:p>
        </p:txBody>
      </p:sp>
      <p:sp>
        <p:nvSpPr>
          <p:cNvPr id="21" name="Rectangle 20">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Slide Number Placeholder 2">
            <a:extLst>
              <a:ext uri="{FF2B5EF4-FFF2-40B4-BE49-F238E27FC236}">
                <a16:creationId xmlns:a16="http://schemas.microsoft.com/office/drawing/2014/main" id="{C5430536-D522-9F5E-B2C4-24F7C757082B}"/>
              </a:ext>
            </a:extLst>
          </p:cNvPr>
          <p:cNvSpPr>
            <a:spLocks noGrp="1"/>
          </p:cNvSpPr>
          <p:nvPr>
            <p:ph type="sldNum" sz="quarter" idx="12"/>
          </p:nvPr>
        </p:nvSpPr>
        <p:spPr>
          <a:xfrm>
            <a:off x="10123055" y="6459785"/>
            <a:ext cx="1089428" cy="365125"/>
          </a:xfrm>
        </p:spPr>
        <p:txBody>
          <a:bodyPr vert="horz" lIns="91440" tIns="45720" rIns="91440" bIns="45720" rtlCol="0" anchor="ctr">
            <a:normAutofit/>
          </a:bodyPr>
          <a:lstStyle/>
          <a:p>
            <a:pPr>
              <a:spcAft>
                <a:spcPts val="600"/>
              </a:spcAft>
            </a:pPr>
            <a:fld id="{B5CEABB6-07DC-46E8-9B57-56EC44A396E5}" type="slidenum">
              <a:rPr lang="en-US" sz="1050">
                <a:solidFill>
                  <a:schemeClr val="tx2"/>
                </a:solidFill>
                <a:latin typeface="+mn-lt"/>
              </a:rPr>
              <a:pPr>
                <a:spcAft>
                  <a:spcPts val="600"/>
                </a:spcAft>
              </a:pPr>
              <a:t>7</a:t>
            </a:fld>
            <a:endParaRPr lang="en-US" sz="1050">
              <a:solidFill>
                <a:schemeClr val="tx2"/>
              </a:solidFill>
              <a:latin typeface="+mn-lt"/>
            </a:endParaRPr>
          </a:p>
        </p:txBody>
      </p:sp>
      <p:graphicFrame>
        <p:nvGraphicFramePr>
          <p:cNvPr id="7" name="Content Placeholder 4">
            <a:extLst>
              <a:ext uri="{FF2B5EF4-FFF2-40B4-BE49-F238E27FC236}">
                <a16:creationId xmlns:a16="http://schemas.microsoft.com/office/drawing/2014/main" id="{BB5FF546-0443-196F-8606-0C2AFC58EA64}"/>
              </a:ext>
            </a:extLst>
          </p:cNvPr>
          <p:cNvGraphicFramePr>
            <a:graphicFrameLocks noGrp="1"/>
          </p:cNvGraphicFramePr>
          <p:nvPr>
            <p:ph sz="quarter" idx="13"/>
            <p:extLst>
              <p:ext uri="{D42A27DB-BD31-4B8C-83A1-F6EECF244321}">
                <p14:modId xmlns:p14="http://schemas.microsoft.com/office/powerpoint/2010/main" val="353128984"/>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84465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9C5DD-6B55-DF45-4C6B-6B767B71B1F8}"/>
              </a:ext>
            </a:extLst>
          </p:cNvPr>
          <p:cNvSpPr>
            <a:spLocks noGrp="1"/>
          </p:cNvSpPr>
          <p:nvPr>
            <p:ph type="title"/>
          </p:nvPr>
        </p:nvSpPr>
        <p:spPr/>
        <p:txBody>
          <a:bodyPr/>
          <a:lstStyle/>
          <a:p>
            <a:r>
              <a:rPr lang="en-US" dirty="0"/>
              <a:t>References</a:t>
            </a:r>
            <a:endParaRPr lang="en-ZA" dirty="0"/>
          </a:p>
        </p:txBody>
      </p:sp>
      <p:sp>
        <p:nvSpPr>
          <p:cNvPr id="6" name="Content Placeholder 5">
            <a:extLst>
              <a:ext uri="{FF2B5EF4-FFF2-40B4-BE49-F238E27FC236}">
                <a16:creationId xmlns:a16="http://schemas.microsoft.com/office/drawing/2014/main" id="{768FBEEB-5140-BAC7-DAD3-F993C1E5420C}"/>
              </a:ext>
            </a:extLst>
          </p:cNvPr>
          <p:cNvSpPr>
            <a:spLocks noGrp="1"/>
          </p:cNvSpPr>
          <p:nvPr>
            <p:ph sz="quarter" idx="14"/>
          </p:nvPr>
        </p:nvSpPr>
        <p:spPr/>
        <p:txBody>
          <a:bodyPr>
            <a:normAutofit lnSpcReduction="10000"/>
          </a:bodyPr>
          <a:lstStyle/>
          <a:p>
            <a:r>
              <a:rPr lang="en-GB" sz="900" dirty="0"/>
              <a:t>Allan, R., </a:t>
            </a:r>
            <a:r>
              <a:rPr lang="en-GB" sz="900" dirty="0" err="1"/>
              <a:t>Liusman</a:t>
            </a:r>
            <a:r>
              <a:rPr lang="en-GB" sz="900" dirty="0"/>
              <a:t>, E., Lu, T., &amp; Tsang, D. (2021). The COVID-19 pandemic and commercial property rent dynamics. Journal of Risk and Financial Management, 14(8), 360. https://doi.org/10.3390/jrfm14080360 </a:t>
            </a:r>
          </a:p>
          <a:p>
            <a:r>
              <a:rPr lang="en-GB" sz="900" dirty="0"/>
              <a:t>Chong, J., &amp; Phillips, G. M. (2022). COVID-19 losses to the real estate market: an equity analysis. Finance Research Letters, 45, 102131. https://doi.org/10.1016/j.frl.2021.102131</a:t>
            </a:r>
          </a:p>
          <a:p>
            <a:r>
              <a:rPr lang="en-GB" sz="900" dirty="0" err="1"/>
              <a:t>Deghi</a:t>
            </a:r>
            <a:r>
              <a:rPr lang="en-GB" sz="900" dirty="0"/>
              <a:t>, A., Mok, J., &amp; </a:t>
            </a:r>
            <a:r>
              <a:rPr lang="en-GB" sz="900" dirty="0" err="1"/>
              <a:t>Tsuruga</a:t>
            </a:r>
            <a:r>
              <a:rPr lang="en-GB" sz="900" dirty="0"/>
              <a:t>, T. (2021). Commercial real estate and </a:t>
            </a:r>
            <a:r>
              <a:rPr lang="en-GB" sz="900" dirty="0" err="1"/>
              <a:t>macrofinancial</a:t>
            </a:r>
            <a:r>
              <a:rPr lang="en-GB" sz="900" dirty="0"/>
              <a:t> stability during </a:t>
            </a:r>
            <a:r>
              <a:rPr lang="en-GB" sz="900" dirty="0" err="1"/>
              <a:t>covid-19</a:t>
            </a:r>
            <a:r>
              <a:rPr lang="en-GB" sz="900" dirty="0"/>
              <a:t>. https://ssrn.com/abstract=4026494</a:t>
            </a:r>
          </a:p>
          <a:p>
            <a:r>
              <a:rPr lang="en-GB" sz="900" dirty="0"/>
              <a:t>Gujral, V., Palter, R., Sanghvi, A., &amp; Vickery, B. (2020). Commercial real estate must do more than merely adapt to coronavirus. McKinsey &amp; Company. https://www.across-magazine.com/wp-content/uploads/2022/06/1.-2020-Mckinsey-Company.pdf </a:t>
            </a:r>
          </a:p>
          <a:p>
            <a:r>
              <a:rPr lang="en-GB" sz="900" dirty="0" err="1"/>
              <a:t>Hoesli</a:t>
            </a:r>
            <a:r>
              <a:rPr lang="en-GB" sz="900" dirty="0"/>
              <a:t>, M., &amp; </a:t>
            </a:r>
            <a:r>
              <a:rPr lang="en-GB" sz="900" dirty="0" err="1"/>
              <a:t>Malle</a:t>
            </a:r>
            <a:r>
              <a:rPr lang="en-GB" sz="900" dirty="0"/>
              <a:t>, R. (2022). Commercial real estate prices and COVID-19. Journal of European Real Estate Research, 15(2), 295-306. https://doi.org/10.1108/JERER-04-2021-0024</a:t>
            </a:r>
          </a:p>
          <a:p>
            <a:r>
              <a:rPr lang="en-GB" sz="900" dirty="0"/>
              <a:t>Ling, D. C., Wang, C., &amp; Zhou, T. (2020). A first look at the impact of COVID-19 on commercial real estate prices: Asset-level evidence. The Review of Asset Pricing Studies, 10(4), 669-704. https://doi.org/10.1093/rapstu/raaa014</a:t>
            </a:r>
          </a:p>
          <a:p>
            <a:r>
              <a:rPr lang="en-GB" sz="900" dirty="0" err="1"/>
              <a:t>Miljkovic</a:t>
            </a:r>
            <a:r>
              <a:rPr lang="en-GB" sz="900" dirty="0"/>
              <a:t>, I., </a:t>
            </a:r>
            <a:r>
              <a:rPr lang="en-GB" sz="900" dirty="0" err="1"/>
              <a:t>Shlyakhetko</a:t>
            </a:r>
            <a:r>
              <a:rPr lang="en-GB" sz="900" dirty="0"/>
              <a:t>, O., &amp; </a:t>
            </a:r>
            <a:r>
              <a:rPr lang="en-GB" sz="900" dirty="0" err="1"/>
              <a:t>Fedushko</a:t>
            </a:r>
            <a:r>
              <a:rPr lang="en-GB" sz="900" dirty="0"/>
              <a:t>, S. (2023). Real Estate App Development Based on AI/VR Technologies. Electronics, 12(3), 707. https://doi.org/10.3390/electronics12030707 </a:t>
            </a:r>
          </a:p>
          <a:p>
            <a:r>
              <a:rPr lang="en-GB" sz="900" dirty="0"/>
              <a:t>Ramya, S (2023, August 1). </a:t>
            </a:r>
            <a:r>
              <a:rPr lang="en-GB" sz="900" dirty="0" err="1"/>
              <a:t>Analyzing</a:t>
            </a:r>
            <a:r>
              <a:rPr lang="en-GB" sz="900" dirty="0"/>
              <a:t> the Impact of the Covid-19 Pandemic on Stock Market Investments. https://doi.org/10.31219/osf.io/wm4z3</a:t>
            </a:r>
          </a:p>
          <a:p>
            <a:r>
              <a:rPr lang="en-GB" sz="900" dirty="0"/>
              <a:t>Van Dijk, D., Kinsella Thompson, A., &amp; </a:t>
            </a:r>
            <a:r>
              <a:rPr lang="en-GB" sz="900" dirty="0" err="1"/>
              <a:t>Geltner</a:t>
            </a:r>
            <a:r>
              <a:rPr lang="en-GB" sz="900" dirty="0"/>
              <a:t>, D. (2020). Recent drops in market liquidity may foreshadow major drops in US commercial real estate markets. MIT </a:t>
            </a:r>
            <a:r>
              <a:rPr lang="en-GB" sz="900" dirty="0" err="1"/>
              <a:t>Center</a:t>
            </a:r>
            <a:r>
              <a:rPr lang="en-GB" sz="900" dirty="0"/>
              <a:t> for Real Estate Research Paper, (2). https://dx.doi.org/10.2139/ssrn.3604606</a:t>
            </a:r>
          </a:p>
          <a:p>
            <a:r>
              <a:rPr lang="en-GB" sz="900" dirty="0"/>
              <a:t>Wen, Y., Fang, L., &amp; Li, Q. (2022). Commercial real estate market at a crossroads: the impact of COVID-19 and the implications to future cities. Sustainability, 14(19), 12851. https://doi.org/10.3390/su141912851</a:t>
            </a:r>
          </a:p>
          <a:p>
            <a:r>
              <a:rPr lang="en-GB" sz="900" dirty="0" err="1"/>
              <a:t>Wouda</a:t>
            </a:r>
            <a:r>
              <a:rPr lang="en-GB" sz="900" dirty="0"/>
              <a:t>, H. P., &amp; </a:t>
            </a:r>
            <a:r>
              <a:rPr lang="en-GB" sz="900" dirty="0" err="1"/>
              <a:t>Opdenakker</a:t>
            </a:r>
            <a:r>
              <a:rPr lang="en-GB" sz="900" dirty="0"/>
              <a:t>, R. (2019). Blockchain technology in commercial real estate transactions. Journal of property investment &amp; Finance, 37(6), 570-579. https://doi.org/10.1108/JPIF-06-2019-0085</a:t>
            </a:r>
          </a:p>
        </p:txBody>
      </p:sp>
      <p:sp>
        <p:nvSpPr>
          <p:cNvPr id="3" name="Slide Number Placeholder 2">
            <a:extLst>
              <a:ext uri="{FF2B5EF4-FFF2-40B4-BE49-F238E27FC236}">
                <a16:creationId xmlns:a16="http://schemas.microsoft.com/office/drawing/2014/main" id="{C849FABB-E5A7-5275-61DB-17B427E9CEDB}"/>
              </a:ext>
            </a:extLst>
          </p:cNvPr>
          <p:cNvSpPr>
            <a:spLocks noGrp="1"/>
          </p:cNvSpPr>
          <p:nvPr>
            <p:ph type="sldNum" sz="quarter" idx="12"/>
          </p:nvPr>
        </p:nvSpPr>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2981044871"/>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C02FA78-7B40-45E2-B806-470B0FC280F6}">
  <ds:schemaRefs>
    <ds:schemaRef ds:uri="http://schemas.microsoft.com/sharepoint/v3/contenttype/forms"/>
  </ds:schemaRefs>
</ds:datastoreItem>
</file>

<file path=customXml/itemProps2.xml><?xml version="1.0" encoding="utf-8"?>
<ds:datastoreItem xmlns:ds="http://schemas.openxmlformats.org/officeDocument/2006/customXml" ds:itemID="{BFBA14A9-9290-4E1F-A1C4-0305BFA57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C5040CA-20CC-43C6-BC0C-8D8696B6AF8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Retrospect</Template>
  <TotalTime>18</TotalTime>
  <Words>2902</Words>
  <Application>Microsoft Office PowerPoint</Application>
  <PresentationFormat>Widescreen</PresentationFormat>
  <Paragraphs>92</Paragraphs>
  <Slides>8</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Times New Roman</vt:lpstr>
      <vt:lpstr>Trebuchet MS</vt:lpstr>
      <vt:lpstr>Retrospect</vt:lpstr>
      <vt:lpstr>How Covid-19 Affected the Commercial Real Estate Market</vt:lpstr>
      <vt:lpstr>Research Problem </vt:lpstr>
      <vt:lpstr>Research Questions</vt:lpstr>
      <vt:lpstr>Review of the Literature</vt:lpstr>
      <vt:lpstr>Review of the Literature</vt:lpstr>
      <vt:lpstr>Methods</vt:lpstr>
      <vt:lpstr>Findings </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Covid-19 Affected the Commercial Real Estate Market</dc:title>
  <dc:creator>.</dc:creator>
  <cp:lastModifiedBy>.</cp:lastModifiedBy>
  <cp:revision>2</cp:revision>
  <dcterms:created xsi:type="dcterms:W3CDTF">2024-02-01T10:11:03Z</dcterms:created>
  <dcterms:modified xsi:type="dcterms:W3CDTF">2024-02-01T11:05:58Z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defa4170-0d19-0005-0004-bc88714345d2_Enabled">
    <vt:lpwstr>true</vt:lpwstr>
  </property>
  <property fmtid="{D5CDD505-2E9C-101B-9397-08002B2CF9AE}" pid="4" name="MSIP_Label_defa4170-0d19-0005-0004-bc88714345d2_SetDate">
    <vt:lpwstr>2024-02-01T10:47:23Z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33cb5af8-c322-4119-8d11-8bbfc1d63aae</vt:lpwstr>
  </property>
  <property fmtid="{D5CDD505-2E9C-101B-9397-08002B2CF9AE}" pid="8" name="MSIP_Label_defa4170-0d19-0005-0004-bc88714345d2_ActionId">
    <vt:lpwstr>53a106e6-a9b6-4d82-96ab-e6691e4e828b</vt:lpwstr>
  </property>
  <property fmtid="{D5CDD505-2E9C-101B-9397-08002B2CF9AE}" pid="9" name="MSIP_Label_defa4170-0d19-0005-0004-bc88714345d2_ContentBits">
    <vt:lpwstr>0</vt:lpwstr>
  </property>
</Properties>
</file>